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83" r:id="rId4"/>
    <p:sldId id="387" r:id="rId5"/>
    <p:sldId id="305" r:id="rId6"/>
    <p:sldId id="268" r:id="rId7"/>
    <p:sldId id="372" r:id="rId9"/>
    <p:sldId id="375" r:id="rId10"/>
    <p:sldId id="376" r:id="rId11"/>
    <p:sldId id="340" r:id="rId12"/>
    <p:sldId id="394" r:id="rId13"/>
  </p:sldIdLst>
  <p:sldSz cx="6858000" cy="9903460" type="A4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B95"/>
    <a:srgbClr val="26367C"/>
    <a:srgbClr val="26357C"/>
    <a:srgbClr val="000E63"/>
    <a:srgbClr val="0A206F"/>
    <a:srgbClr val="091B6B"/>
    <a:srgbClr val="001366"/>
    <a:srgbClr val="0C1A69"/>
    <a:srgbClr val="B3D8E5"/>
    <a:srgbClr val="011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4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476" y="1143000"/>
            <a:ext cx="213704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620844"/>
            <a:ext cx="5143500" cy="344801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201831"/>
            <a:ext cx="5143500" cy="239114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527290"/>
            <a:ext cx="1478756" cy="83930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527290"/>
            <a:ext cx="4350544" cy="83930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469093"/>
            <a:ext cx="5915025" cy="4119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627806"/>
            <a:ext cx="5915025" cy="216647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2636450"/>
            <a:ext cx="2914650" cy="628392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2636450"/>
            <a:ext cx="2914650" cy="628392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527290"/>
            <a:ext cx="5915025" cy="191429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2427827"/>
            <a:ext cx="2901255" cy="118984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3617667"/>
            <a:ext cx="2901255" cy="53210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2427827"/>
            <a:ext cx="2915543" cy="118984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3617667"/>
            <a:ext cx="2915543" cy="53210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59"/>
            <a:ext cx="2211883" cy="231090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425975"/>
            <a:ext cx="3471863" cy="70381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164"/>
            <a:ext cx="2211883" cy="550444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59"/>
            <a:ext cx="2211883" cy="231090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1425975"/>
            <a:ext cx="3471863" cy="703817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164"/>
            <a:ext cx="2211883" cy="550444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527290"/>
            <a:ext cx="5915025" cy="1914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636450"/>
            <a:ext cx="5915025" cy="6283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9179430"/>
            <a:ext cx="1543050" cy="527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9179430"/>
            <a:ext cx="2314575" cy="527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9179430"/>
            <a:ext cx="1543050" cy="527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openxmlformats.org/officeDocument/2006/relationships/tags" Target="../tags/tag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tags" Target="../tags/tag5.xml"/><Relationship Id="rId4" Type="http://schemas.openxmlformats.org/officeDocument/2006/relationships/image" Target="../media/image11.png"/><Relationship Id="rId3" Type="http://schemas.openxmlformats.org/officeDocument/2006/relationships/tags" Target="../tags/tag4.xml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tags" Target="../tags/tag9.xml"/><Relationship Id="rId4" Type="http://schemas.openxmlformats.org/officeDocument/2006/relationships/image" Target="../media/image18.png"/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0" y="5921375"/>
            <a:ext cx="5223510" cy="1158240"/>
            <a:chOff x="-665" y="7948"/>
            <a:chExt cx="8226" cy="1824"/>
          </a:xfrm>
          <a:effectLst/>
        </p:grpSpPr>
        <p:sp>
          <p:nvSpPr>
            <p:cNvPr id="10" name="平行四边形 9"/>
            <p:cNvSpPr/>
            <p:nvPr/>
          </p:nvSpPr>
          <p:spPr>
            <a:xfrm>
              <a:off x="-665" y="7948"/>
              <a:ext cx="8040" cy="1824"/>
            </a:xfrm>
            <a:prstGeom prst="parallelogram">
              <a:avLst/>
            </a:prstGeom>
            <a:solidFill>
              <a:srgbClr val="053B95"/>
            </a:solidFill>
            <a:ln>
              <a:solidFill>
                <a:srgbClr val="009944"/>
              </a:solidFill>
            </a:ln>
            <a:effectLst>
              <a:reflection blurRad="101600" stA="34000" endA="300" endPos="34000" dir="5400000" sy="-100000" algn="bl" rotWithShape="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0" y="7948"/>
              <a:ext cx="7441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 Catalogue</a:t>
              </a:r>
              <a:endParaRPr lang="zh-CN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111760" y="9274175"/>
            <a:ext cx="7859395" cy="629285"/>
            <a:chOff x="-176" y="14605"/>
            <a:chExt cx="12377" cy="991"/>
          </a:xfrm>
        </p:grpSpPr>
        <p:sp>
          <p:nvSpPr>
            <p:cNvPr id="3" name="矩形 2"/>
            <p:cNvSpPr/>
            <p:nvPr/>
          </p:nvSpPr>
          <p:spPr>
            <a:xfrm>
              <a:off x="-176" y="14605"/>
              <a:ext cx="10976" cy="991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49" y="14689"/>
              <a:ext cx="115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    sales1@seahonest.com  www.seahonest.com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YOUR PARTNER FOR ONE STOP PACKAGING MATERIALS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900" y="213360"/>
            <a:ext cx="1073150" cy="11150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1328420"/>
            <a:ext cx="3371850" cy="9620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5275" y="3391535"/>
            <a:ext cx="7448550" cy="25298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3200" y="6434455"/>
            <a:ext cx="472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Shrink Film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DBDBD9">
                  <a:alpha val="100000"/>
                </a:srgbClr>
              </a:clrFrom>
              <a:clrTo>
                <a:srgbClr val="DBDBD9">
                  <a:alpha val="100000"/>
                  <a:alpha val="0"/>
                </a:srgbClr>
              </a:clrTo>
            </a:clrChange>
          </a:blip>
          <a:srcRect b="19238"/>
          <a:stretch>
            <a:fillRect/>
          </a:stretch>
        </p:blipFill>
        <p:spPr>
          <a:xfrm>
            <a:off x="24130" y="-35560"/>
            <a:ext cx="6858000" cy="4071620"/>
          </a:xfrm>
          <a:prstGeom prst="rect">
            <a:avLst/>
          </a:prstGeom>
        </p:spPr>
      </p:pic>
      <p:sp>
        <p:nvSpPr>
          <p:cNvPr id="105" name="文本框 104"/>
          <p:cNvSpPr txBox="1"/>
          <p:nvPr/>
        </p:nvSpPr>
        <p:spPr>
          <a:xfrm>
            <a:off x="1680210" y="9949814"/>
            <a:ext cx="5080000" cy="937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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80210" y="12593954"/>
            <a:ext cx="5080000" cy="1099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0000F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</a:t>
            </a:r>
            <a:r>
              <a:rPr lang="en-US" sz="1050" b="0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11760" y="9296400"/>
            <a:ext cx="7797800" cy="683260"/>
            <a:chOff x="-176" y="14640"/>
            <a:chExt cx="12280" cy="1076"/>
          </a:xfrm>
        </p:grpSpPr>
        <p:sp>
          <p:nvSpPr>
            <p:cNvPr id="5" name="矩形 4"/>
            <p:cNvSpPr/>
            <p:nvPr/>
          </p:nvSpPr>
          <p:spPr>
            <a:xfrm>
              <a:off x="-176" y="14640"/>
              <a:ext cx="10976" cy="991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2" y="14894"/>
              <a:ext cx="115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YOUR PARTNER FOR ONE STOP PACKAGING MATERIALS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2565" y="262890"/>
            <a:ext cx="645287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altLang="zh-CN" sz="3200">
                <a:solidFill>
                  <a:srgbClr val="091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en-US" altLang="zh-CN" sz="3200">
              <a:solidFill>
                <a:srgbClr val="091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043" name="组合 15"/>
          <p:cNvGrpSpPr/>
          <p:nvPr/>
        </p:nvGrpSpPr>
        <p:grpSpPr>
          <a:xfrm>
            <a:off x="2306320" y="8450263"/>
            <a:ext cx="2576513" cy="679450"/>
            <a:chOff x="3866" y="11763"/>
            <a:chExt cx="4058" cy="1069"/>
          </a:xfrm>
        </p:grpSpPr>
        <p:pic>
          <p:nvPicPr>
            <p:cNvPr id="215044" name="图片 16" descr="F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0" y="12196"/>
              <a:ext cx="593" cy="5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45" name="图片 17" descr="C:/Users/rober/AppData/Local/Temp/kaimatting/20200303153800/output_aiMatting_20200303153802.pngoutput_aiMatting_202003031538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" y="12197"/>
              <a:ext cx="592" cy="5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46" name="文本框 18"/>
            <p:cNvSpPr txBox="1"/>
            <p:nvPr/>
          </p:nvSpPr>
          <p:spPr>
            <a:xfrm>
              <a:off x="3866" y="11763"/>
              <a:ext cx="1943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900">
                  <a:solidFill>
                    <a:srgbClr val="7F7F7F"/>
                  </a:solidFill>
                  <a:latin typeface="Microsoft JhengHei UI Light" panose="020B0304030504040204" charset="-120"/>
                  <a:ea typeface="Microsoft JhengHei UI Light" panose="020B0304030504040204" charset="-120"/>
                </a:rPr>
                <a:t>follow us</a:t>
              </a:r>
              <a:endParaRPr lang="en-US" altLang="zh-CN" sz="900">
                <a:solidFill>
                  <a:srgbClr val="7F7F7F"/>
                </a:solidFill>
                <a:latin typeface="Microsoft JhengHei UI Light" panose="020B0304030504040204" charset="-120"/>
                <a:ea typeface="Microsoft JhengHei UI Light" panose="020B0304030504040204" charset="-120"/>
              </a:endParaRPr>
            </a:p>
          </p:txBody>
        </p:sp>
        <p:pic>
          <p:nvPicPr>
            <p:cNvPr id="215047" name="图片 19" descr="C:/Users/rober/AppData/Local/Temp/kaimatting/20200303154331/output_aiMatting_20200303154351.pngoutput_aiMatting_202003031543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5" y="12198"/>
              <a:ext cx="591" cy="5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48" name="图片 20" descr="C:/Users/rober/AppData/Local/Temp/kaimatting/20200303154455/output_aiMatting_20200303154503.pngoutput_aiMatting_202003031545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8" y="12196"/>
              <a:ext cx="637" cy="63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" name="组合 32"/>
          <p:cNvGrpSpPr/>
          <p:nvPr/>
        </p:nvGrpSpPr>
        <p:grpSpPr>
          <a:xfrm>
            <a:off x="247015" y="4263390"/>
            <a:ext cx="6252845" cy="2359025"/>
            <a:chOff x="417" y="6876"/>
            <a:chExt cx="9847" cy="3715"/>
          </a:xfrm>
        </p:grpSpPr>
        <p:sp>
          <p:nvSpPr>
            <p:cNvPr id="215042" name="文本框 14"/>
            <p:cNvSpPr txBox="1"/>
            <p:nvPr/>
          </p:nvSpPr>
          <p:spPr>
            <a:xfrm>
              <a:off x="3754" y="9054"/>
              <a:ext cx="5198" cy="15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rgbClr val="7F7F7F"/>
                  </a:solidFill>
                  <a:latin typeface="Microsoft JhengHei UI Light" panose="020B0304030504040204" charset="-120"/>
                  <a:ea typeface="宋体" panose="02010600030101010101" pitchFamily="2" charset="-122"/>
                </a:rPr>
                <a:t>Lucy Song </a:t>
              </a:r>
              <a:endPara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rgbClr val="7F7F7F"/>
                  </a:solidFill>
                  <a:latin typeface="Microsoft JhengHei UI Light" panose="020B0304030504040204" charset="-120"/>
                  <a:ea typeface="宋体" panose="02010600030101010101" pitchFamily="2" charset="-122"/>
                  <a:sym typeface="+mn-ea"/>
                </a:rPr>
                <a:t>Tel: +86-13285338893</a:t>
              </a:r>
              <a:endPara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rgbClr val="7F7F7F"/>
                  </a:solidFill>
                  <a:latin typeface="Microsoft JhengHei UI Light" panose="020B0304030504040204" charset="-120"/>
                  <a:ea typeface="宋体" panose="02010600030101010101" pitchFamily="2" charset="-122"/>
                  <a:sym typeface="+mn-ea"/>
                </a:rPr>
                <a:t>Whatsapp/Wechat: +</a:t>
              </a:r>
              <a:r>
                <a:rPr lang="en-US" altLang="zh-CN" sz="1200">
                  <a:solidFill>
                    <a:srgbClr val="7F7F7F"/>
                  </a:solidFill>
                  <a:latin typeface="Microsoft JhengHei UI Light" panose="020B0304030504040204" charset="-120"/>
                  <a:ea typeface="宋体" panose="02010600030101010101" pitchFamily="2" charset="-122"/>
                  <a:sym typeface="+mn-ea"/>
                </a:rPr>
                <a:t>13285338893</a:t>
              </a:r>
              <a:endPara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rgbClr val="7F7F7F"/>
                  </a:solidFill>
                  <a:latin typeface="Microsoft JhengHei UI Light" panose="020B0304030504040204" charset="-120"/>
                  <a:ea typeface="宋体" panose="02010600030101010101" pitchFamily="2" charset="-122"/>
                  <a:sym typeface="+mn-ea"/>
                </a:rPr>
                <a:t>Mail: </a:t>
              </a:r>
              <a:r>
                <a:rPr lang="en-US" altLang="zh-CN" sz="1200">
                  <a:solidFill>
                    <a:srgbClr val="7F7F7F"/>
                  </a:solidFill>
                  <a:latin typeface="Microsoft JhengHei UI Light" panose="020B0304030504040204" charset="-120"/>
                  <a:ea typeface="宋体" panose="02010600030101010101" pitchFamily="2" charset="-122"/>
                  <a:sym typeface="+mn-ea"/>
                </a:rPr>
                <a:t>sales@seahonest.com</a:t>
              </a:r>
              <a:r>
                <a:rPr lang="en-US" altLang="zh-CN" sz="1200">
                  <a:solidFill>
                    <a:srgbClr val="7F7F7F"/>
                  </a:solidFill>
                  <a:latin typeface="Microsoft JhengHei UI Light" panose="020B0304030504040204" charset="-120"/>
                  <a:ea typeface="宋体" panose="02010600030101010101" pitchFamily="2" charset="-122"/>
                </a:rPr>
                <a:t>         </a:t>
              </a:r>
              <a:endPara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</a:endParaRPr>
            </a:p>
          </p:txBody>
        </p:sp>
        <p:sp>
          <p:nvSpPr>
            <p:cNvPr id="215049" name="文本框 21"/>
            <p:cNvSpPr txBox="1"/>
            <p:nvPr/>
          </p:nvSpPr>
          <p:spPr>
            <a:xfrm>
              <a:off x="3754" y="6876"/>
              <a:ext cx="6510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1200">
                  <a:solidFill>
                    <a:srgbClr val="808080"/>
                  </a:solidFill>
                  <a:latin typeface="Microsoft JhengHei UI Light" panose="020B0304030504040204" charset="-120"/>
                  <a:ea typeface="Microsoft JhengHei UI Light" panose="020B0304030504040204" charset="-120"/>
                  <a:sym typeface="微软雅黑" panose="020B0503020204020204" charset="-122"/>
                </a:rPr>
                <a:t>Manufacturer-No 1, Lutai Road, Zhangdian District ,Shandong Provice, China (Mainland)</a:t>
              </a:r>
              <a:endParaRPr lang="en-US" altLang="zh-CN" sz="1200">
                <a:solidFill>
                  <a:srgbClr val="808080"/>
                </a:solidFill>
                <a:latin typeface="Microsoft JhengHei UI Light" panose="020B0304030504040204" charset="-120"/>
                <a:ea typeface="Microsoft JhengHei UI Light" panose="020B0304030504040204" charset="-120"/>
                <a:sym typeface="微软雅黑" panose="020B0503020204020204" charset="-122"/>
              </a:endParaRPr>
            </a:p>
            <a:p>
              <a:endParaRPr lang="en-US" altLang="zh-CN" sz="1200">
                <a:solidFill>
                  <a:srgbClr val="808080"/>
                </a:solidFill>
                <a:latin typeface="Microsoft JhengHei UI Light" panose="020B0304030504040204" charset="-120"/>
                <a:ea typeface="Microsoft JhengHei UI Light" panose="020B0304030504040204" charset="-120"/>
                <a:sym typeface="微软雅黑" panose="020B0503020204020204" charset="-122"/>
              </a:endParaRPr>
            </a:p>
            <a:p>
              <a:r>
                <a:rPr lang="en-US" altLang="zh-CN" sz="1200">
                  <a:solidFill>
                    <a:srgbClr val="808080"/>
                  </a:solidFill>
                  <a:latin typeface="Microsoft JhengHei UI Light" panose="020B0304030504040204" charset="-120"/>
                  <a:ea typeface="Microsoft JhengHei UI Light" panose="020B0304030504040204" charset="-120"/>
                  <a:sym typeface="微软雅黑" panose="020B0503020204020204" charset="-122"/>
                </a:rPr>
                <a:t>Trading Office-1 / F East Building No. 45 Beijing Road Qianwan Bonded Port Area, Qingdao City, Shandong Province,China(Mainland)</a:t>
              </a:r>
              <a:endParaRPr lang="en-US" altLang="zh-CN" sz="1200">
                <a:solidFill>
                  <a:srgbClr val="808080"/>
                </a:solidFill>
                <a:latin typeface="Microsoft JhengHei UI Light" panose="020B0304030504040204" charset="-120"/>
                <a:ea typeface="Microsoft JhengHei UI Light" panose="020B0304030504040204" charset="-120"/>
                <a:sym typeface="微软雅黑" panose="020B0503020204020204" charset="-122"/>
              </a:endParaRPr>
            </a:p>
          </p:txBody>
        </p:sp>
        <p:sp>
          <p:nvSpPr>
            <p:cNvPr id="215050" name="文本框 22"/>
            <p:cNvSpPr txBox="1"/>
            <p:nvPr/>
          </p:nvSpPr>
          <p:spPr>
            <a:xfrm>
              <a:off x="417" y="6876"/>
              <a:ext cx="2922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b="1">
                  <a:latin typeface="Arial" panose="020B0604020202020204" pitchFamily="34" charset="0"/>
                  <a:ea typeface="Microsoft JhengHei UI Light" panose="020B0304030504040204" charset="-120"/>
                  <a:sym typeface="微软雅黑" panose="020B0503020204020204" charset="-122"/>
                </a:rPr>
                <a:t>Office Address: </a:t>
              </a:r>
              <a:endParaRPr lang="en-US" altLang="zh-CN" b="1">
                <a:latin typeface="Arial" panose="020B0604020202020204" pitchFamily="34" charset="0"/>
                <a:ea typeface="Microsoft JhengHei UI Light" panose="020B0304030504040204" charset="-120"/>
              </a:endParaRPr>
            </a:p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051" name="文本框 22"/>
            <p:cNvSpPr txBox="1"/>
            <p:nvPr/>
          </p:nvSpPr>
          <p:spPr>
            <a:xfrm>
              <a:off x="638" y="9053"/>
              <a:ext cx="302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b="1">
                  <a:latin typeface="Arial" panose="020B0604020202020204" pitchFamily="34" charset="0"/>
                  <a:ea typeface="Microsoft JhengHei UI Light" panose="020B0304030504040204" charset="-120"/>
                  <a:sym typeface="微软雅黑" panose="020B0503020204020204" charset="-122"/>
                </a:rPr>
                <a:t>Sales Dept:</a:t>
              </a: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2"/>
          <p:cNvSpPr txBox="1"/>
          <p:nvPr/>
        </p:nvSpPr>
        <p:spPr>
          <a:xfrm>
            <a:off x="350520" y="7486650"/>
            <a:ext cx="25273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b="1">
                <a:latin typeface="Arial" panose="020B0604020202020204" pitchFamily="34" charset="0"/>
                <a:ea typeface="Microsoft JhengHei UI Light" panose="020B0304030504040204" charset="-120"/>
                <a:sym typeface="微软雅黑" panose="020B0503020204020204" charset="-122"/>
              </a:rPr>
              <a:t>Company Info:       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2366010" y="7500620"/>
            <a:ext cx="3300730" cy="975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</a:rPr>
              <a:t>Tel: +86-533-8170778</a:t>
            </a:r>
            <a:endParaRPr lang="en-US" altLang="zh-CN" sz="1200">
              <a:solidFill>
                <a:srgbClr val="7F7F7F"/>
              </a:solidFill>
              <a:latin typeface="Microsoft JhengHei UI Light" panose="020B0304030504040204" charset="-12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</a:rPr>
              <a:t>Mail: sales@seahonest.com</a:t>
            </a:r>
            <a:endParaRPr lang="en-US" altLang="zh-CN" sz="1200">
              <a:solidFill>
                <a:srgbClr val="7F7F7F"/>
              </a:solidFill>
              <a:latin typeface="Microsoft JhengHei UI Light" panose="020B0304030504040204" charset="-12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</a:rPr>
              <a:t>Web: </a:t>
            </a:r>
            <a:r>
              <a: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  <a:sym typeface="微软雅黑" panose="020B0503020204020204" charset="-122"/>
              </a:rPr>
              <a:t>https://www.shrinkfilm-roll.com/</a:t>
            </a:r>
            <a:endParaRPr lang="en-US" altLang="zh-CN" sz="1200">
              <a:solidFill>
                <a:srgbClr val="7F7F7F"/>
              </a:solidFill>
              <a:latin typeface="Microsoft JhengHei UI Light" panose="020B0304030504040204" charset="-120"/>
              <a:ea typeface="宋体" panose="02010600030101010101" pitchFamily="2" charset="-122"/>
              <a:sym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</a:rPr>
              <a:t>         </a:t>
            </a:r>
            <a:endParaRPr lang="en-US" altLang="zh-CN" sz="1200">
              <a:solidFill>
                <a:srgbClr val="7F7F7F"/>
              </a:solidFill>
              <a:latin typeface="Microsoft JhengHei UI Light" panose="020B0304030504040204" charset="-120"/>
              <a:ea typeface="宋体" panose="02010600030101010101" pitchFamily="2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387350" y="6787515"/>
            <a:ext cx="25273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b="1">
                <a:latin typeface="Arial" panose="020B0604020202020204" pitchFamily="34" charset="0"/>
                <a:ea typeface="Microsoft JhengHei UI Light" panose="020B0304030504040204" charset="-120"/>
                <a:sym typeface="微软雅黑" panose="020B0503020204020204" charset="-122"/>
              </a:rPr>
              <a:t>Service Dept:       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4"/>
          <p:cNvSpPr txBox="1"/>
          <p:nvPr/>
        </p:nvSpPr>
        <p:spPr>
          <a:xfrm>
            <a:off x="2397760" y="6751955"/>
            <a:ext cx="3300730" cy="7550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</a:rPr>
              <a:t>Aggie Wang  </a:t>
            </a:r>
            <a:endParaRPr lang="en-US" altLang="zh-CN" sz="1200">
              <a:solidFill>
                <a:srgbClr val="7F7F7F"/>
              </a:solidFill>
              <a:latin typeface="Microsoft JhengHei UI Light" panose="020B0304030504040204" charset="-12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</a:rPr>
              <a:t>Mail: service@seahonest.com</a:t>
            </a:r>
            <a:endParaRPr lang="en-US" altLang="zh-CN" sz="1200">
              <a:solidFill>
                <a:srgbClr val="7F7F7F"/>
              </a:solidFill>
              <a:latin typeface="Microsoft JhengHei UI Light" panose="020B0304030504040204" charset="-12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7F7F7F"/>
                </a:solidFill>
                <a:latin typeface="Microsoft JhengHei UI Light" panose="020B0304030504040204" charset="-120"/>
                <a:ea typeface="宋体" panose="02010600030101010101" pitchFamily="2" charset="-122"/>
              </a:rPr>
              <a:t>         </a:t>
            </a:r>
            <a:endParaRPr lang="en-US" altLang="zh-CN" sz="1200">
              <a:solidFill>
                <a:srgbClr val="7F7F7F"/>
              </a:solidFill>
              <a:latin typeface="Microsoft JhengHei UI Light" panose="020B0304030504040204" charset="-12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56760" y="-49530"/>
            <a:ext cx="2342515" cy="668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19380" y="242570"/>
            <a:ext cx="26549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>
                <a:solidFill>
                  <a:srgbClr val="011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zh-CN" altLang="en-US" sz="3200">
              <a:solidFill>
                <a:srgbClr val="011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850" y="919480"/>
            <a:ext cx="3846830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1600" b="1">
                <a:solidFill>
                  <a:srgbClr val="0C1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HONEST FILM AND FOIL</a:t>
            </a:r>
            <a:r>
              <a:rPr lang="zh-CN" altLang="en-US" sz="1600">
                <a:latin typeface="Arial" panose="020B0604020202020204" pitchFamily="34" charset="0"/>
                <a:cs typeface="Arial" panose="020B0604020202020204" pitchFamily="34" charset="0"/>
              </a:rPr>
              <a:t> mainly engaged in manufacturing ,researching and offering </a:t>
            </a: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the following products: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p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Labels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p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Shrink Sleeves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p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Sensitive Label Films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p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Roll Sleeves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p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Capsules 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p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endParaRPr lang="en-US" altLang="zh-CN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p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Packaging Film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850" y="6787515"/>
            <a:ext cx="6799580" cy="189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Product Qualified Rate&gt; = 99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.9</a:t>
            </a:r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%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Customer Satisfaction&gt; =9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9.8</a:t>
            </a:r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%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In-time Delivery Rate&gt; = 9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9.9</a:t>
            </a:r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%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Return Rate&lt; = 0.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08</a:t>
            </a:r>
            <a:r>
              <a:rPr lang="zh-CN" altLang="en-US" sz="1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%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11760" y="9296400"/>
            <a:ext cx="7797800" cy="683260"/>
            <a:chOff x="-176" y="14640"/>
            <a:chExt cx="12280" cy="1076"/>
          </a:xfrm>
        </p:grpSpPr>
        <p:sp>
          <p:nvSpPr>
            <p:cNvPr id="7" name="矩形 6"/>
            <p:cNvSpPr/>
            <p:nvPr/>
          </p:nvSpPr>
          <p:spPr>
            <a:xfrm>
              <a:off x="-176" y="14640"/>
              <a:ext cx="10976" cy="991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2" y="14894"/>
              <a:ext cx="115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YOUR PARTNER FOR ONE STOP PACKAGING MATERIALS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1760" y="4550410"/>
            <a:ext cx="6757670" cy="1751965"/>
            <a:chOff x="158" y="8256"/>
            <a:chExt cx="10642" cy="2759"/>
          </a:xfrm>
        </p:grpSpPr>
        <p:sp>
          <p:nvSpPr>
            <p:cNvPr id="25" name="圆角矩形 24"/>
            <p:cNvSpPr/>
            <p:nvPr/>
          </p:nvSpPr>
          <p:spPr>
            <a:xfrm>
              <a:off x="7409" y="8306"/>
              <a:ext cx="3229" cy="2709"/>
            </a:xfrm>
            <a:prstGeom prst="roundRect">
              <a:avLst/>
            </a:prstGeom>
            <a:solidFill>
              <a:schemeClr val="tx2">
                <a:alpha val="11000"/>
              </a:schemeClr>
            </a:solidFill>
            <a:ln w="28575" cmpd="dbl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784" y="8263"/>
              <a:ext cx="3229" cy="2709"/>
            </a:xfrm>
            <a:prstGeom prst="roundRect">
              <a:avLst/>
            </a:prstGeom>
            <a:solidFill>
              <a:schemeClr val="tx2">
                <a:alpha val="11000"/>
              </a:schemeClr>
            </a:solidFill>
            <a:ln w="28575" cmpd="dbl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58" y="8256"/>
              <a:ext cx="10642" cy="2759"/>
              <a:chOff x="160" y="1465"/>
              <a:chExt cx="10642" cy="2759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160" y="1472"/>
                <a:ext cx="3229" cy="2709"/>
              </a:xfrm>
              <a:prstGeom prst="roundRect">
                <a:avLst/>
              </a:prstGeom>
              <a:solidFill>
                <a:schemeClr val="tx2">
                  <a:alpha val="11000"/>
                </a:schemeClr>
              </a:solidFill>
              <a:ln w="28575" cmpd="dbl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800" y="1471"/>
                <a:ext cx="1925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zh-CN" altLang="en-US" b="1">
                    <a:solidFill>
                      <a:srgbClr val="091B6B"/>
                    </a:solidFill>
                  </a:rPr>
                  <a:t>Experience</a:t>
                </a:r>
                <a:endParaRPr lang="zh-CN" altLang="en-US" b="1">
                  <a:solidFill>
                    <a:srgbClr val="091B6B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648" y="1471"/>
                <a:ext cx="1504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b="1">
                    <a:solidFill>
                      <a:srgbClr val="0A206F"/>
                    </a:solidFill>
                  </a:rPr>
                  <a:t>Services</a:t>
                </a:r>
                <a:endParaRPr lang="en-US" altLang="zh-CN" b="1">
                  <a:solidFill>
                    <a:srgbClr val="0A206F"/>
                  </a:solidFill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075" y="1465"/>
                <a:ext cx="1900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b="1">
                    <a:solidFill>
                      <a:srgbClr val="0A206F"/>
                    </a:solidFill>
                  </a:rPr>
                  <a:t>Innovation</a:t>
                </a:r>
                <a:endParaRPr lang="en-US" altLang="zh-CN" b="1">
                  <a:solidFill>
                    <a:srgbClr val="0A206F"/>
                  </a:solidFill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72" y="2123"/>
                <a:ext cx="3217" cy="1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Focus on </a:t>
                </a:r>
                <a:r>
                  <a:rPr lang="en-US" altLang="zh-CN"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plastic packaging</a:t>
                </a:r>
                <a:r>
                  <a:rPr lang="zh-CN" altLang="en-US"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materials industry since 200</a:t>
                </a:r>
                <a:r>
                  <a:rPr lang="en-US" altLang="zh-CN"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zh-CN" altLang="en-US"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With rich experience in R&amp;D.</a:t>
                </a:r>
                <a:endParaRPr lang="zh-CN" altLang="en-US" sz="140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792" y="2123"/>
                <a:ext cx="3217" cy="1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provide extensive expertise and solutions in the field of </a:t>
                </a:r>
                <a:r>
                  <a:rPr lang="en-US" altLang="zh-CN"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food and pharmaceutical packaging</a:t>
                </a:r>
                <a:r>
                  <a:rPr lang="zh-CN" altLang="en-US"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materials.</a:t>
                </a:r>
                <a:endParaRPr lang="zh-CN" altLang="en-US" sz="140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585" y="2045"/>
                <a:ext cx="3217" cy="2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 HONEST Film and foil</a:t>
                </a:r>
                <a:r>
                  <a:rPr lang="zh-CN" altLang="en-US"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protects the environment through innovative products and pioneering system solutions.</a:t>
                </a:r>
                <a:endParaRPr lang="zh-CN" altLang="en-US" sz="140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22420" y="690245"/>
            <a:ext cx="2644140" cy="2927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93" t="10940" r="-682" b="4502"/>
          <a:stretch>
            <a:fillRect/>
          </a:stretch>
        </p:blipFill>
        <p:spPr>
          <a:xfrm>
            <a:off x="105410" y="6990715"/>
            <a:ext cx="6742430" cy="2872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2565" y="262890"/>
            <a:ext cx="645287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  <a:r>
              <a:rPr lang="zh-CN" altLang="en-US" sz="3200">
                <a:solidFill>
                  <a:srgbClr val="091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lang="zh-CN" altLang="en-US" sz="3200">
              <a:solidFill>
                <a:srgbClr val="091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27220" y="2556510"/>
            <a:ext cx="1910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 b="1">
                <a:solidFill>
                  <a:srgbClr val="0C1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Taiwan </a:t>
            </a:r>
            <a:r>
              <a:rPr lang="zh-CN" altLang="en-US" sz="1400" b="1">
                <a:solidFill>
                  <a:srgbClr val="0C1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Material</a:t>
            </a:r>
            <a:endParaRPr lang="zh-CN" altLang="en-US" sz="1400" b="1">
              <a:solidFill>
                <a:srgbClr val="0C1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4190" y="2566670"/>
            <a:ext cx="5800090" cy="3478530"/>
            <a:chOff x="970" y="3450"/>
            <a:chExt cx="9134" cy="5478"/>
          </a:xfrm>
        </p:grpSpPr>
        <p:sp>
          <p:nvSpPr>
            <p:cNvPr id="29" name="文本框 28"/>
            <p:cNvSpPr txBox="1"/>
            <p:nvPr/>
          </p:nvSpPr>
          <p:spPr>
            <a:xfrm>
              <a:off x="1479" y="8445"/>
              <a:ext cx="183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1400" b="1">
                  <a:solidFill>
                    <a:srgbClr val="0C1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Work Shop</a:t>
              </a:r>
              <a:endParaRPr lang="zh-CN" altLang="en-US" sz="1400" b="1">
                <a:solidFill>
                  <a:srgbClr val="0C1A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307" y="8428"/>
              <a:ext cx="2797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1400" b="1">
                  <a:solidFill>
                    <a:srgbClr val="0C1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After sales Service</a:t>
              </a:r>
              <a:endParaRPr lang="en-US" altLang="zh-CN" sz="1400" b="1">
                <a:solidFill>
                  <a:srgbClr val="0C1A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70" y="3450"/>
              <a:ext cx="2857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1400" b="1">
                  <a:solidFill>
                    <a:srgbClr val="0C1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One-stop Purchase</a:t>
              </a:r>
              <a:endParaRPr lang="en-US" altLang="zh-CN" sz="1400" b="1">
                <a:solidFill>
                  <a:srgbClr val="0C1A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197350" y="3019743"/>
            <a:ext cx="2369820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 fontAlgn="ctr">
              <a:lnSpc>
                <a:spcPct val="120000"/>
              </a:lnSpc>
            </a:pPr>
            <a:r>
              <a: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raw material reserves from Taiwan company</a:t>
            </a:r>
            <a:endParaRPr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2445" y="6234748"/>
            <a:ext cx="1978025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 fontAlgn="ctr"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advanced production lines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63035" y="6102985"/>
            <a:ext cx="2907030" cy="75501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 fontAlgn="ctr"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quality inspection and technical team will help you solve any technical problems during your use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2445" y="2952115"/>
            <a:ext cx="2466975" cy="75501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 fontAlgn="ctr">
              <a:lnSpc>
                <a:spcPct val="120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One-stop purcahse service of PVC, PETg, BOPP, POF shrink film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11760" y="9296400"/>
            <a:ext cx="7797800" cy="683260"/>
            <a:chOff x="-176" y="14640"/>
            <a:chExt cx="12280" cy="1076"/>
          </a:xfrm>
        </p:grpSpPr>
        <p:sp>
          <p:nvSpPr>
            <p:cNvPr id="34" name="矩形 33"/>
            <p:cNvSpPr/>
            <p:nvPr/>
          </p:nvSpPr>
          <p:spPr>
            <a:xfrm>
              <a:off x="-176" y="14640"/>
              <a:ext cx="10976" cy="991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52" y="14894"/>
              <a:ext cx="115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YOUR PARTNER FOR ONE STOP PACKAGING MATERIALS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810" y="1141730"/>
            <a:ext cx="1612265" cy="14351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55" y="3997960"/>
            <a:ext cx="1634490" cy="174942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60" y="1125220"/>
            <a:ext cx="1402080" cy="13620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970" y="4074160"/>
            <a:ext cx="1845310" cy="1653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02565" y="262890"/>
            <a:ext cx="645287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altLang="zh-CN" sz="3200">
                <a:solidFill>
                  <a:srgbClr val="053B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lang="en-US" altLang="zh-CN" sz="3200">
              <a:solidFill>
                <a:srgbClr val="053B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-295275" y="846455"/>
            <a:ext cx="5105400" cy="812800"/>
          </a:xfrm>
          <a:prstGeom prst="parallelogram">
            <a:avLst/>
          </a:prstGeom>
          <a:solidFill>
            <a:srgbClr val="053B95"/>
          </a:solidFill>
          <a:ln>
            <a:solidFill>
              <a:srgbClr val="009944"/>
            </a:solidFill>
          </a:ln>
          <a:effectLst>
            <a:reflection blurRad="101600" stA="34000" endA="300" endPos="34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2565" y="960755"/>
            <a:ext cx="47250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SHRINK FILM</a:t>
            </a:r>
            <a:endParaRPr lang="en-US" altLang="zh-CN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C:\Users\Administrator\Desktop\PVC收缩膜.pngPVC收缩膜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332" b="1332"/>
          <a:stretch>
            <a:fillRect/>
          </a:stretch>
        </p:blipFill>
        <p:spPr>
          <a:xfrm>
            <a:off x="-4853" y="2216518"/>
            <a:ext cx="3272781" cy="4415812"/>
          </a:xfrm>
          <a:prstGeom prst="rect">
            <a:avLst/>
          </a:prstGeom>
        </p:spPr>
      </p:pic>
      <p:pic>
        <p:nvPicPr>
          <p:cNvPr id="141" name="图片 140" descr="C:\Users\Administrator\Desktop\企业微信截图_20220815104601.png企业微信截图_202208151046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9170" t="-6849" r="31635" b="6849"/>
          <a:stretch>
            <a:fillRect/>
          </a:stretch>
        </p:blipFill>
        <p:spPr>
          <a:xfrm>
            <a:off x="3597275" y="2030730"/>
            <a:ext cx="3272790" cy="3458845"/>
          </a:xfrm>
          <a:prstGeom prst="rect">
            <a:avLst/>
          </a:prstGeom>
        </p:spPr>
      </p:pic>
      <p:pic>
        <p:nvPicPr>
          <p:cNvPr id="139" name="图片 138" descr="E:\20200601图片\POF.jpgPO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564" b="564"/>
          <a:stretch>
            <a:fillRect/>
          </a:stretch>
        </p:blipFill>
        <p:spPr>
          <a:xfrm>
            <a:off x="36195" y="6858635"/>
            <a:ext cx="3231515" cy="2129790"/>
          </a:xfrm>
          <a:prstGeom prst="rect">
            <a:avLst/>
          </a:prstGeom>
        </p:spPr>
      </p:pic>
      <p:pic>
        <p:nvPicPr>
          <p:cNvPr id="142" name="图片 141" descr="C:\Users\Administrator\Desktop\PETG.pngPET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6646" r="16646"/>
          <a:stretch>
            <a:fillRect/>
          </a:stretch>
        </p:blipFill>
        <p:spPr>
          <a:xfrm>
            <a:off x="3597145" y="5715629"/>
            <a:ext cx="3272781" cy="3272781"/>
          </a:xfrm>
          <a:prstGeom prst="rect">
            <a:avLst/>
          </a:prstGeom>
        </p:spPr>
      </p:pic>
      <p:grpSp>
        <p:nvGrpSpPr>
          <p:cNvPr id="147" name="组合 146"/>
          <p:cNvGrpSpPr/>
          <p:nvPr/>
        </p:nvGrpSpPr>
        <p:grpSpPr>
          <a:xfrm>
            <a:off x="-111760" y="9296400"/>
            <a:ext cx="7797800" cy="683260"/>
            <a:chOff x="-176" y="14640"/>
            <a:chExt cx="12280" cy="1076"/>
          </a:xfrm>
        </p:grpSpPr>
        <p:sp>
          <p:nvSpPr>
            <p:cNvPr id="148" name="矩形 147"/>
            <p:cNvSpPr/>
            <p:nvPr/>
          </p:nvSpPr>
          <p:spPr>
            <a:xfrm>
              <a:off x="-176" y="14640"/>
              <a:ext cx="10976" cy="991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552" y="14894"/>
              <a:ext cx="115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YOUR PARTNER FOR ONE STOP PACKAGING MATERIALS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平行四边形 3"/>
          <p:cNvSpPr/>
          <p:nvPr/>
        </p:nvSpPr>
        <p:spPr>
          <a:xfrm>
            <a:off x="-5080" y="6129655"/>
            <a:ext cx="2576830" cy="470535"/>
          </a:xfrm>
          <a:prstGeom prst="parallelogram">
            <a:avLst/>
          </a:prstGeom>
          <a:solidFill>
            <a:srgbClr val="053B95"/>
          </a:solidFill>
          <a:ln>
            <a:solidFill>
              <a:srgbClr val="009944"/>
            </a:solidFill>
          </a:ln>
          <a:effectLst>
            <a:reflection blurRad="101600" stA="34000" endA="300" endPos="34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195" y="6182360"/>
            <a:ext cx="22313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PVC SHRINK FILM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597275" y="4986655"/>
            <a:ext cx="2576830" cy="470535"/>
          </a:xfrm>
          <a:prstGeom prst="parallelogram">
            <a:avLst/>
          </a:prstGeom>
          <a:solidFill>
            <a:srgbClr val="053B95"/>
          </a:solidFill>
          <a:ln>
            <a:solidFill>
              <a:srgbClr val="009944"/>
            </a:solidFill>
          </a:ln>
          <a:effectLst>
            <a:reflection blurRad="101600" stA="34000" endA="300" endPos="34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36195" y="8517890"/>
            <a:ext cx="2576830" cy="470535"/>
          </a:xfrm>
          <a:prstGeom prst="parallelogram">
            <a:avLst/>
          </a:prstGeom>
          <a:solidFill>
            <a:srgbClr val="053B95"/>
          </a:solidFill>
          <a:ln>
            <a:solidFill>
              <a:srgbClr val="009944"/>
            </a:solidFill>
          </a:ln>
          <a:effectLst>
            <a:reflection blurRad="101600" stA="34000" endA="300" endPos="34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>
            <a:off x="3597275" y="8517890"/>
            <a:ext cx="2576830" cy="470535"/>
          </a:xfrm>
          <a:prstGeom prst="parallelogram">
            <a:avLst/>
          </a:prstGeom>
          <a:solidFill>
            <a:srgbClr val="053B95"/>
          </a:solidFill>
          <a:ln>
            <a:solidFill>
              <a:srgbClr val="009944"/>
            </a:solidFill>
          </a:ln>
          <a:effectLst>
            <a:reflection blurRad="101600" stA="34000" endA="300" endPos="34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769995" y="5039360"/>
            <a:ext cx="22313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BOPP FILM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7640" y="8620125"/>
            <a:ext cx="22313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 SHRINK FILM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69995" y="8569325"/>
            <a:ext cx="240411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PETg SHRINK FILM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62560" y="727710"/>
            <a:ext cx="659320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1680210" y="9949814"/>
            <a:ext cx="5080000" cy="937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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80210" y="12593954"/>
            <a:ext cx="5080000" cy="1099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0000F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</a:t>
            </a:r>
            <a:r>
              <a:rPr lang="en-US" sz="1050" b="0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2560" y="205740"/>
            <a:ext cx="29508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PVC Shrink Film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560" y="803910"/>
            <a:ext cx="1668780" cy="1337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Single wound</a:t>
            </a:r>
            <a:endParaRPr lang="zh-CN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Center folded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Sleeve</a:t>
            </a:r>
            <a:endParaRPr lang="en-US" altLang="zh-C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560" y="2385060"/>
            <a:ext cx="279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zh-CN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zh-CN" altLang="en-US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</a:t>
            </a:r>
            <a:endParaRPr lang="zh-CN" altLang="en-US" b="1">
              <a:solidFill>
                <a:srgbClr val="000E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62560" y="2753360"/>
            <a:ext cx="64522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●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High transparency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High strength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hrink easily and nice shrinking result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Excellent for machine printing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Good for damp-proof, dust-proof and shocking resistence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72" name="组合 471"/>
          <p:cNvGrpSpPr/>
          <p:nvPr/>
        </p:nvGrpSpPr>
        <p:grpSpPr>
          <a:xfrm>
            <a:off x="3728085" y="5044440"/>
            <a:ext cx="3195955" cy="1428750"/>
            <a:chOff x="5766" y="7484"/>
            <a:chExt cx="5033" cy="2250"/>
          </a:xfrm>
        </p:grpSpPr>
        <p:sp>
          <p:nvSpPr>
            <p:cNvPr id="467" name="文本框 466"/>
            <p:cNvSpPr txBox="1"/>
            <p:nvPr/>
          </p:nvSpPr>
          <p:spPr>
            <a:xfrm>
              <a:off x="5766" y="7484"/>
              <a:ext cx="503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000E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■ Product </a:t>
              </a:r>
              <a:r>
                <a:rPr lang="en-US" altLang="zh-CN" b="1">
                  <a:solidFill>
                    <a:srgbClr val="000E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Appliction</a:t>
              </a:r>
              <a:endParaRPr lang="en-US" altLang="zh-CN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文本框 467"/>
            <p:cNvSpPr txBox="1"/>
            <p:nvPr/>
          </p:nvSpPr>
          <p:spPr>
            <a:xfrm>
              <a:off x="5766" y="8064"/>
              <a:ext cx="4713" cy="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For label printing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For packaging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</p:txBody>
        </p:sp>
      </p:grpSp>
      <p:sp>
        <p:nvSpPr>
          <p:cNvPr id="473" name="文本框 18"/>
          <p:cNvSpPr txBox="1"/>
          <p:nvPr/>
        </p:nvSpPr>
        <p:spPr>
          <a:xfrm>
            <a:off x="162243" y="6846570"/>
            <a:ext cx="771525" cy="25781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05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INFO</a:t>
            </a:r>
            <a:endParaRPr lang="en-US" altLang="zh-CN" sz="1050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62560" y="7122160"/>
          <a:ext cx="6558280" cy="1022985"/>
        </p:xfrm>
        <a:graphic>
          <a:graphicData uri="http://schemas.openxmlformats.org/drawingml/2006/table">
            <a:tbl>
              <a:tblPr firstRow="1" bandRow="1"/>
              <a:tblGrid>
                <a:gridCol w="1002665"/>
                <a:gridCol w="1122045"/>
                <a:gridCol w="1177290"/>
                <a:gridCol w="1062990"/>
                <a:gridCol w="1221105"/>
                <a:gridCol w="972185"/>
              </a:tblGrid>
              <a:tr h="456565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ID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SHRINKAGE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THICKNESS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WIDTH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LENGTH</a:t>
                      </a:r>
                      <a:endParaRPr 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MOQ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</a:tr>
              <a:tr h="566420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76MM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48%-55%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30-150um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50-1200MM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CUSTOMIZED</a:t>
                      </a:r>
                      <a:endParaRPr 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500KGS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80" y="59055"/>
            <a:ext cx="2342515" cy="668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" y="4716145"/>
            <a:ext cx="1492250" cy="17570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405" y="5221605"/>
            <a:ext cx="1427480" cy="1183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 r="16355"/>
          <a:stretch>
            <a:fillRect/>
          </a:stretch>
        </p:blipFill>
        <p:spPr>
          <a:xfrm>
            <a:off x="3321685" y="919480"/>
            <a:ext cx="3448685" cy="2524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62560" y="727710"/>
            <a:ext cx="659320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1680210" y="9949814"/>
            <a:ext cx="5080000" cy="937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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80210" y="12593954"/>
            <a:ext cx="5080000" cy="1099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0000F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</a:t>
            </a:r>
            <a:r>
              <a:rPr lang="en-US" sz="1050" b="0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2560" y="205740"/>
            <a:ext cx="31286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PETg Shrink Film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560" y="1230630"/>
            <a:ext cx="279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zh-CN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zh-CN" altLang="en-US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</a:t>
            </a:r>
            <a:endParaRPr lang="zh-CN" altLang="en-US" b="1">
              <a:solidFill>
                <a:srgbClr val="000E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62560" y="2101850"/>
            <a:ext cx="64522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●Medium to super-high shrinkage properties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●Simple &amp; multiple contours, high shoulder &amp; narrow neck configurations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●Suitable for gravure, flexographic printing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●Use in steam, hot air, or infrared shrink tunnels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●Ideal for sleeve application machinery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●Excellent processability during printing, tube forming &amp; shrinking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High-impact strength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●High performance surface for enhanced printability allows multiple graphic schemes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72" name="组合 471"/>
          <p:cNvGrpSpPr/>
          <p:nvPr/>
        </p:nvGrpSpPr>
        <p:grpSpPr>
          <a:xfrm>
            <a:off x="3662045" y="5639435"/>
            <a:ext cx="3195955" cy="1105535"/>
            <a:chOff x="5766" y="7484"/>
            <a:chExt cx="5033" cy="1741"/>
          </a:xfrm>
        </p:grpSpPr>
        <p:sp>
          <p:nvSpPr>
            <p:cNvPr id="467" name="文本框 466"/>
            <p:cNvSpPr txBox="1"/>
            <p:nvPr/>
          </p:nvSpPr>
          <p:spPr>
            <a:xfrm>
              <a:off x="5766" y="7484"/>
              <a:ext cx="503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000E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■ Product </a:t>
              </a:r>
              <a:r>
                <a:rPr lang="en-US" altLang="zh-CN" b="1">
                  <a:solidFill>
                    <a:srgbClr val="000E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Appliction</a:t>
              </a:r>
              <a:endParaRPr lang="en-US" altLang="zh-CN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文本框 467"/>
            <p:cNvSpPr txBox="1"/>
            <p:nvPr/>
          </p:nvSpPr>
          <p:spPr>
            <a:xfrm>
              <a:off x="5766" y="8064"/>
              <a:ext cx="4713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For label printing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</p:txBody>
        </p:sp>
      </p:grpSp>
      <p:sp>
        <p:nvSpPr>
          <p:cNvPr id="473" name="文本框 18"/>
          <p:cNvSpPr txBox="1"/>
          <p:nvPr/>
        </p:nvSpPr>
        <p:spPr>
          <a:xfrm>
            <a:off x="201613" y="7206615"/>
            <a:ext cx="771525" cy="25781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05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INFO</a:t>
            </a:r>
            <a:endParaRPr lang="en-US" altLang="zh-CN" sz="1050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201930" y="7538720"/>
          <a:ext cx="6558280" cy="1022985"/>
        </p:xfrm>
        <a:graphic>
          <a:graphicData uri="http://schemas.openxmlformats.org/drawingml/2006/table">
            <a:tbl>
              <a:tblPr firstRow="1" bandRow="1"/>
              <a:tblGrid>
                <a:gridCol w="1002665"/>
                <a:gridCol w="1122045"/>
                <a:gridCol w="1177290"/>
                <a:gridCol w="1062990"/>
                <a:gridCol w="1221105"/>
                <a:gridCol w="972185"/>
              </a:tblGrid>
              <a:tr h="456565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ID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SHRINKAGE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THICKNESS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WIDTH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LENGTH</a:t>
                      </a:r>
                      <a:endParaRPr 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MOQ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</a:tr>
              <a:tr h="566420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76MM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65%-75%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30-60um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50-1520MM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CUSTOMIZED</a:t>
                      </a:r>
                      <a:endParaRPr 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500KGS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80" y="59055"/>
            <a:ext cx="2342515" cy="668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995" y="902335"/>
            <a:ext cx="1881505" cy="1556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2125" y="5252085"/>
            <a:ext cx="1937385" cy="1880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62560" y="727710"/>
            <a:ext cx="659320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1680210" y="9949814"/>
            <a:ext cx="5080000" cy="937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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80210" y="12593954"/>
            <a:ext cx="5080000" cy="1099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0000F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</a:t>
            </a:r>
            <a:r>
              <a:rPr lang="en-US" sz="1050" b="0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2560" y="205740"/>
            <a:ext cx="29508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POF Shrink Film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560" y="2385060"/>
            <a:ext cx="279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zh-CN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zh-CN" altLang="en-US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</a:t>
            </a:r>
            <a:endParaRPr lang="zh-CN" altLang="en-US" b="1">
              <a:solidFill>
                <a:srgbClr val="000E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62560" y="2753360"/>
            <a:ext cx="64522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●Environmental protection with high quality.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●High seal strength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●Sealed packaging to prevent from ash and warm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●Lightness,toughness, flexibility and even thickness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●High shrinkage ratio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●Fine heat sealing performance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72" name="组合 471"/>
          <p:cNvGrpSpPr/>
          <p:nvPr/>
        </p:nvGrpSpPr>
        <p:grpSpPr>
          <a:xfrm>
            <a:off x="3662045" y="5639435"/>
            <a:ext cx="3195955" cy="1105535"/>
            <a:chOff x="5766" y="7484"/>
            <a:chExt cx="5033" cy="1741"/>
          </a:xfrm>
        </p:grpSpPr>
        <p:sp>
          <p:nvSpPr>
            <p:cNvPr id="467" name="文本框 466"/>
            <p:cNvSpPr txBox="1"/>
            <p:nvPr/>
          </p:nvSpPr>
          <p:spPr>
            <a:xfrm>
              <a:off x="5766" y="7484"/>
              <a:ext cx="503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000E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■ Product </a:t>
              </a:r>
              <a:r>
                <a:rPr lang="en-US" altLang="zh-CN" b="1">
                  <a:solidFill>
                    <a:srgbClr val="000E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Appliction</a:t>
              </a:r>
              <a:endParaRPr lang="en-US" altLang="zh-CN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文本框 467"/>
            <p:cNvSpPr txBox="1"/>
            <p:nvPr/>
          </p:nvSpPr>
          <p:spPr>
            <a:xfrm>
              <a:off x="5766" y="8064"/>
              <a:ext cx="4713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For Packaging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</p:txBody>
        </p:sp>
      </p:grpSp>
      <p:sp>
        <p:nvSpPr>
          <p:cNvPr id="473" name="文本框 18"/>
          <p:cNvSpPr txBox="1"/>
          <p:nvPr/>
        </p:nvSpPr>
        <p:spPr>
          <a:xfrm>
            <a:off x="201613" y="7206615"/>
            <a:ext cx="771525" cy="25781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05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INFO</a:t>
            </a:r>
            <a:endParaRPr lang="en-US" altLang="zh-CN" sz="1050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201930" y="7538720"/>
          <a:ext cx="6558280" cy="1022985"/>
        </p:xfrm>
        <a:graphic>
          <a:graphicData uri="http://schemas.openxmlformats.org/drawingml/2006/table">
            <a:tbl>
              <a:tblPr firstRow="1" bandRow="1"/>
              <a:tblGrid>
                <a:gridCol w="1002665"/>
                <a:gridCol w="1122045"/>
                <a:gridCol w="1177290"/>
                <a:gridCol w="1062990"/>
                <a:gridCol w="1221105"/>
                <a:gridCol w="972185"/>
              </a:tblGrid>
              <a:tr h="456565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ID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DESTINY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THICKNESS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WIDTH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LENGTH</a:t>
                      </a:r>
                      <a:endParaRPr 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MOQ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</a:tr>
              <a:tr h="566420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76MM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0.922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10-30um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100-2200MM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MAX 3100M</a:t>
                      </a:r>
                      <a:endParaRPr 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500KGS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80" y="59055"/>
            <a:ext cx="2342515" cy="668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88435" y="953135"/>
            <a:ext cx="2740025" cy="2190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75" y="4882515"/>
            <a:ext cx="2150110" cy="20739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2560" y="803910"/>
            <a:ext cx="1668780" cy="1337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Single wound</a:t>
            </a:r>
            <a:endParaRPr lang="zh-CN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Center folded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endParaRPr lang="en-US" altLang="zh-C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62560" y="727710"/>
            <a:ext cx="659320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1680210" y="9949814"/>
            <a:ext cx="5080000" cy="937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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80210" y="12593954"/>
            <a:ext cx="5080000" cy="1099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0000F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</a:t>
            </a:r>
            <a:r>
              <a:rPr lang="en-US" sz="1050" b="0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2560" y="205740"/>
            <a:ext cx="20148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BOPP Film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560" y="1243330"/>
            <a:ext cx="279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zh-CN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zh-CN" altLang="en-US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</a:t>
            </a:r>
            <a:endParaRPr lang="zh-CN" altLang="en-US" b="1">
              <a:solidFill>
                <a:srgbClr val="000E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62560" y="1769110"/>
            <a:ext cx="64522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●Suitable for heat seal or cold seal applications 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●Suitable for single web or laminate structures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●Suitable for HFFS, VFFS and bag making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●Compatible with most print &amp; ink systems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●Excellent transparency and print receptivity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72" name="组合 471"/>
          <p:cNvGrpSpPr/>
          <p:nvPr/>
        </p:nvGrpSpPr>
        <p:grpSpPr>
          <a:xfrm>
            <a:off x="3662045" y="3799205"/>
            <a:ext cx="3195955" cy="4060825"/>
            <a:chOff x="5766" y="7484"/>
            <a:chExt cx="5033" cy="6395"/>
          </a:xfrm>
        </p:grpSpPr>
        <p:sp>
          <p:nvSpPr>
            <p:cNvPr id="467" name="文本框 466"/>
            <p:cNvSpPr txBox="1"/>
            <p:nvPr/>
          </p:nvSpPr>
          <p:spPr>
            <a:xfrm>
              <a:off x="5766" y="7484"/>
              <a:ext cx="5033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b="1">
                  <a:solidFill>
                    <a:srgbClr val="000E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■ Product </a:t>
              </a:r>
              <a:r>
                <a:rPr lang="en-US" altLang="zh-CN" sz="1600" b="1">
                  <a:solidFill>
                    <a:srgbClr val="000E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Appliction</a:t>
              </a:r>
              <a:endParaRPr lang="en-US" altLang="zh-CN" sz="1600" b="1">
                <a:solidFill>
                  <a:srgbClr val="000E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文本框 467"/>
            <p:cNvSpPr txBox="1"/>
            <p:nvPr/>
          </p:nvSpPr>
          <p:spPr>
            <a:xfrm>
              <a:off x="5766" y="8064"/>
              <a:ext cx="4713" cy="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IML-Blow Molding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IML-Injection Molding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Heat Sensitive Label Film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Courier Envelope Film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Pearlized Film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OPP Film for Flower Pakcing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Light Reflection Film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Pearl Film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Synthetic paper as consumable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Synthetic Paper as Label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Construction Film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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 </a:t>
              </a: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charset="0"/>
                </a:rPr>
                <a:t>Facemask Film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  <a:p>
              <a:pPr>
                <a:lnSpc>
                  <a:spcPct val="150000"/>
                </a:lnSpc>
                <a:buClrTx/>
                <a:buSzTx/>
                <a:buNone/>
              </a:pP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charset="0"/>
              </a:endParaRPr>
            </a:p>
          </p:txBody>
        </p:sp>
      </p:grpSp>
      <p:sp>
        <p:nvSpPr>
          <p:cNvPr id="473" name="文本框 18"/>
          <p:cNvSpPr txBox="1"/>
          <p:nvPr/>
        </p:nvSpPr>
        <p:spPr>
          <a:xfrm>
            <a:off x="201613" y="7915275"/>
            <a:ext cx="771525" cy="25781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05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INFO</a:t>
            </a:r>
            <a:endParaRPr lang="en-US" altLang="zh-CN" sz="1050" b="1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201930" y="8243570"/>
          <a:ext cx="6558280" cy="1022985"/>
        </p:xfrm>
        <a:graphic>
          <a:graphicData uri="http://schemas.openxmlformats.org/drawingml/2006/table">
            <a:tbl>
              <a:tblPr firstRow="1" bandRow="1"/>
              <a:tblGrid>
                <a:gridCol w="1002665"/>
                <a:gridCol w="1122045"/>
                <a:gridCol w="1177290"/>
                <a:gridCol w="1062990"/>
                <a:gridCol w="1221105"/>
                <a:gridCol w="972185"/>
              </a:tblGrid>
              <a:tr h="456565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ID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DESTINY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THICKNESS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WIDTH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LENGTH</a:t>
                      </a:r>
                      <a:endParaRPr 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MOQ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357C"/>
                    </a:solidFill>
                  </a:tcPr>
                </a:tc>
              </a:tr>
              <a:tr h="566420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76/152MM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0.65-0.9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9-80um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200-2200MM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CUSTOMIZED</a:t>
                      </a:r>
                      <a:endParaRPr 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en-US" sz="1200" b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雅酷黑简" panose="00020600040101010101" charset="-122"/>
                          <a:cs typeface="Arial" panose="020B0604020202020204" pitchFamily="34" charset="0"/>
                        </a:rPr>
                        <a:t>500KGS</a:t>
                      </a:r>
                      <a:endParaRPr lang="en-US" altLang="en-US" sz="1200" b="1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雅酷黑简" panose="0002060004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80" y="59055"/>
            <a:ext cx="2342515" cy="668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460" y="1454150"/>
            <a:ext cx="2702560" cy="1407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65" y="4191000"/>
            <a:ext cx="2538095" cy="2372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平行四边形 31"/>
          <p:cNvSpPr/>
          <p:nvPr/>
        </p:nvSpPr>
        <p:spPr>
          <a:xfrm>
            <a:off x="10795" y="8199120"/>
            <a:ext cx="1297305" cy="391795"/>
          </a:xfrm>
          <a:prstGeom prst="parallelogram">
            <a:avLst/>
          </a:prstGeom>
          <a:solidFill>
            <a:srgbClr val="053B95"/>
          </a:solidFill>
          <a:ln>
            <a:solidFill>
              <a:srgbClr val="009944"/>
            </a:solidFill>
          </a:ln>
          <a:effectLst>
            <a:reflection blurRad="101600" stA="34000" endA="300" endPos="34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平行四边形 30"/>
          <p:cNvSpPr/>
          <p:nvPr/>
        </p:nvSpPr>
        <p:spPr>
          <a:xfrm>
            <a:off x="0" y="7389495"/>
            <a:ext cx="1297305" cy="391795"/>
          </a:xfrm>
          <a:prstGeom prst="parallelogram">
            <a:avLst/>
          </a:prstGeom>
          <a:solidFill>
            <a:srgbClr val="053B95"/>
          </a:solidFill>
          <a:ln>
            <a:solidFill>
              <a:srgbClr val="009944"/>
            </a:solidFill>
          </a:ln>
          <a:effectLst>
            <a:reflection blurRad="101600" stA="34000" endA="300" endPos="34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平行四边形 28"/>
          <p:cNvSpPr/>
          <p:nvPr/>
        </p:nvSpPr>
        <p:spPr>
          <a:xfrm>
            <a:off x="10795" y="6579870"/>
            <a:ext cx="1297305" cy="391795"/>
          </a:xfrm>
          <a:prstGeom prst="parallelogram">
            <a:avLst/>
          </a:prstGeom>
          <a:solidFill>
            <a:srgbClr val="053B95"/>
          </a:solidFill>
          <a:ln>
            <a:solidFill>
              <a:srgbClr val="009944"/>
            </a:solidFill>
          </a:ln>
          <a:effectLst>
            <a:reflection blurRad="101600" stA="34000" endA="300" endPos="34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/>
        </p:nvSpPr>
        <p:spPr>
          <a:xfrm>
            <a:off x="10795" y="273685"/>
            <a:ext cx="4585970" cy="601980"/>
          </a:xfrm>
          <a:prstGeom prst="parallelogram">
            <a:avLst/>
          </a:prstGeom>
          <a:solidFill>
            <a:srgbClr val="053B95"/>
          </a:solidFill>
          <a:ln>
            <a:solidFill>
              <a:srgbClr val="009944"/>
            </a:solidFill>
          </a:ln>
          <a:effectLst>
            <a:reflection blurRad="101600" stA="34000" endA="300" endPos="34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760" y="1864995"/>
            <a:ext cx="7171055" cy="4708525"/>
          </a:xfrm>
          <a:prstGeom prst="rect">
            <a:avLst/>
          </a:prstGeom>
        </p:spPr>
      </p:pic>
      <p:sp>
        <p:nvSpPr>
          <p:cNvPr id="105" name="文本框 104"/>
          <p:cNvSpPr txBox="1"/>
          <p:nvPr/>
        </p:nvSpPr>
        <p:spPr>
          <a:xfrm>
            <a:off x="1680210" y="9949814"/>
            <a:ext cx="5080000" cy="937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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80210" y="12593954"/>
            <a:ext cx="5080000" cy="1099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solidFill>
                  <a:srgbClr val="0000F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r>
              <a:rPr lang="en-US" sz="1100" b="1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  </a:t>
            </a:r>
            <a:r>
              <a:rPr lang="en-US" sz="1050" b="0">
                <a:solidFill>
                  <a:srgbClr val="7F7F7F"/>
                </a:solidFill>
                <a:latin typeface="Arial" panose="020B0604020202020204" pitchFamily="34" charset="0"/>
                <a:ea typeface="汉仪雅酷黑简" panose="00020600040101010101" charset="-122"/>
              </a:rPr>
              <a:t> </a:t>
            </a:r>
            <a:endParaRPr lang="zh-CN" altLang="en-US"/>
          </a:p>
        </p:txBody>
      </p:sp>
      <p:pic>
        <p:nvPicPr>
          <p:cNvPr id="16" name="图片 15" descr="微信截图_20220509225242"/>
          <p:cNvPicPr>
            <a:picLocks noChangeAspect="1"/>
          </p:cNvPicPr>
          <p:nvPr/>
        </p:nvPicPr>
        <p:blipFill>
          <a:blip r:embed="rId2"/>
          <a:srcRect l="5565" t="17802" r="65778" b="5075"/>
          <a:stretch>
            <a:fillRect/>
          </a:stretch>
        </p:blipFill>
        <p:spPr>
          <a:xfrm>
            <a:off x="4542155" y="4004945"/>
            <a:ext cx="290195" cy="287020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4238183" y="4004870"/>
            <a:ext cx="877945" cy="1942469"/>
            <a:chOff x="8807" y="7200"/>
            <a:chExt cx="1118" cy="2602"/>
          </a:xfrm>
        </p:grpSpPr>
        <p:pic>
          <p:nvPicPr>
            <p:cNvPr id="13" name="图片 12" descr="微信截图_20220509225242"/>
            <p:cNvPicPr>
              <a:picLocks noChangeAspect="1"/>
            </p:cNvPicPr>
            <p:nvPr/>
          </p:nvPicPr>
          <p:blipFill>
            <a:blip r:embed="rId2"/>
            <a:srcRect l="5565" t="17802" r="65778" b="5075"/>
            <a:stretch>
              <a:fillRect/>
            </a:stretch>
          </p:blipFill>
          <p:spPr>
            <a:xfrm>
              <a:off x="8807" y="9350"/>
              <a:ext cx="457" cy="452"/>
            </a:xfrm>
            <a:prstGeom prst="rect">
              <a:avLst/>
            </a:prstGeom>
          </p:spPr>
        </p:pic>
        <p:pic>
          <p:nvPicPr>
            <p:cNvPr id="19" name="图片 18" descr="微信截图_20220509225242"/>
            <p:cNvPicPr>
              <a:picLocks noChangeAspect="1"/>
            </p:cNvPicPr>
            <p:nvPr/>
          </p:nvPicPr>
          <p:blipFill>
            <a:blip r:embed="rId2"/>
            <a:srcRect l="5565" t="17802" r="65778" b="5075"/>
            <a:stretch>
              <a:fillRect/>
            </a:stretch>
          </p:blipFill>
          <p:spPr>
            <a:xfrm>
              <a:off x="9469" y="7200"/>
              <a:ext cx="456" cy="45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111760" y="9296400"/>
            <a:ext cx="7797800" cy="683260"/>
            <a:chOff x="-176" y="14640"/>
            <a:chExt cx="12280" cy="1076"/>
          </a:xfrm>
        </p:grpSpPr>
        <p:sp>
          <p:nvSpPr>
            <p:cNvPr id="5" name="矩形 4"/>
            <p:cNvSpPr/>
            <p:nvPr/>
          </p:nvSpPr>
          <p:spPr>
            <a:xfrm>
              <a:off x="-176" y="14640"/>
              <a:ext cx="10976" cy="991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2" y="14894"/>
              <a:ext cx="115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YOUR PARTNER FOR ONE STOP PACKAGING MATERIALS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2565" y="261620"/>
            <a:ext cx="645287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HONEST </a:t>
            </a: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endParaRPr lang="en-US" altLang="zh-CN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50" name="文本框 22"/>
          <p:cNvSpPr txBox="1"/>
          <p:nvPr/>
        </p:nvSpPr>
        <p:spPr>
          <a:xfrm>
            <a:off x="10795" y="6665595"/>
            <a:ext cx="74002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b="1">
                <a:solidFill>
                  <a:schemeClr val="bg1"/>
                </a:solidFill>
                <a:ea typeface="Microsoft JhengHei UI Light" panose="020B0304030504040204" charset="-120"/>
                <a:cs typeface="+mn-lt"/>
                <a:sym typeface="微软雅黑" panose="020B0503020204020204" charset="-122"/>
              </a:rPr>
              <a:t>QINGDAO: </a:t>
            </a:r>
            <a:endParaRPr lang="en-US" altLang="zh-CN" sz="1600" b="1">
              <a:solidFill>
                <a:schemeClr val="bg1"/>
              </a:solidFill>
              <a:ea typeface="Microsoft JhengHei UI Light" panose="020B0304030504040204" charset="-120"/>
              <a:cs typeface="+mn-lt"/>
              <a:sym typeface="微软雅黑" panose="020B0503020204020204" charset="-122"/>
            </a:endParaRPr>
          </a:p>
          <a:p>
            <a:r>
              <a:rPr lang="en-US" altLang="zh-CN" sz="1600" b="1">
                <a:ea typeface="Microsoft JhengHei UI Light" panose="020B0304030504040204" charset="-120"/>
                <a:cs typeface="+mn-lt"/>
                <a:sym typeface="微软雅黑" panose="020B0503020204020204" charset="-122"/>
              </a:rPr>
              <a:t>QINGDAO HAIYUE NEW MATERIALS TECHNOLOGY CO.,LTD </a:t>
            </a:r>
            <a:endParaRPr lang="en-US" altLang="zh-CN" sz="1600" b="1">
              <a:ea typeface="Microsoft JhengHei UI Light" panose="020B0304030504040204" charset="-120"/>
              <a:cs typeface="+mn-lt"/>
            </a:endParaRPr>
          </a:p>
          <a:p>
            <a:endParaRPr lang="en-US" altLang="zh-CN" sz="1600" b="1">
              <a:ea typeface="Microsoft JhengHei UI Light" panose="020B0304030504040204" charset="-120"/>
              <a:cs typeface="+mn-lt"/>
            </a:endParaRPr>
          </a:p>
        </p:txBody>
      </p:sp>
      <p:sp>
        <p:nvSpPr>
          <p:cNvPr id="26" name="文本框 22"/>
          <p:cNvSpPr txBox="1"/>
          <p:nvPr/>
        </p:nvSpPr>
        <p:spPr>
          <a:xfrm>
            <a:off x="10795" y="7501890"/>
            <a:ext cx="72771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b="1">
                <a:solidFill>
                  <a:schemeClr val="bg1"/>
                </a:solidFill>
                <a:latin typeface="Calibri" panose="020F0502020204030204" charset="0"/>
                <a:ea typeface="Microsoft JhengHei UI Light" panose="020B0304030504040204" charset="-120"/>
                <a:cs typeface="Calibri" panose="020F0502020204030204" charset="0"/>
                <a:sym typeface="微软雅黑" panose="020B0503020204020204" charset="-122"/>
              </a:rPr>
              <a:t>ZIBO:</a:t>
            </a:r>
            <a:endParaRPr lang="en-US" altLang="zh-CN" sz="1600" b="1">
              <a:solidFill>
                <a:schemeClr val="bg1"/>
              </a:solidFill>
              <a:latin typeface="Calibri" panose="020F0502020204030204" charset="0"/>
              <a:ea typeface="Microsoft JhengHei UI Light" panose="020B0304030504040204" charset="-120"/>
              <a:cs typeface="Calibri" panose="020F0502020204030204" charset="0"/>
              <a:sym typeface="微软雅黑" panose="020B0503020204020204" charset="-122"/>
            </a:endParaRPr>
          </a:p>
          <a:p>
            <a:r>
              <a:rPr lang="en-US" altLang="zh-CN" sz="1600" b="1">
                <a:latin typeface="Calibri" panose="020F0502020204030204" charset="0"/>
                <a:ea typeface="Microsoft JhengHei UI Light" panose="020B0304030504040204" charset="-120"/>
                <a:cs typeface="Calibri" panose="020F0502020204030204" charset="0"/>
                <a:sym typeface="微软雅黑" panose="020B0503020204020204" charset="-122"/>
              </a:rPr>
              <a:t>SHANDONG ENYOU NEW MATERIALS TECHNOLOGY CO.,LTD </a:t>
            </a:r>
            <a:endParaRPr lang="en-US" altLang="zh-CN" sz="1600" b="1">
              <a:latin typeface="Calibri" panose="020F0502020204030204" charset="0"/>
              <a:ea typeface="Microsoft JhengHei UI Light" panose="020B0304030504040204" charset="-120"/>
              <a:cs typeface="Calibri" panose="020F0502020204030204" charset="0"/>
            </a:endParaRPr>
          </a:p>
          <a:p>
            <a:endParaRPr lang="en-US" altLang="zh-CN" sz="1600" b="1">
              <a:latin typeface="Calibri" panose="020F0502020204030204" charset="0"/>
              <a:ea typeface="Microsoft JhengHei UI Light" panose="020B0304030504040204" charset="-120"/>
              <a:cs typeface="Calibri" panose="020F0502020204030204" charset="0"/>
            </a:endParaRPr>
          </a:p>
        </p:txBody>
      </p:sp>
      <p:sp>
        <p:nvSpPr>
          <p:cNvPr id="27" name="文本框 22"/>
          <p:cNvSpPr txBox="1"/>
          <p:nvPr/>
        </p:nvSpPr>
        <p:spPr>
          <a:xfrm>
            <a:off x="10795" y="8305800"/>
            <a:ext cx="704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b="1">
                <a:solidFill>
                  <a:schemeClr val="bg1"/>
                </a:solidFill>
                <a:latin typeface="Calibri" panose="020F0502020204030204" charset="0"/>
                <a:ea typeface="Microsoft JhengHei UI Light" panose="020B0304030504040204" charset="-120"/>
                <a:cs typeface="Calibri" panose="020F0502020204030204" charset="0"/>
                <a:sym typeface="微软雅黑" panose="020B0503020204020204" charset="-122"/>
              </a:rPr>
              <a:t>HONGKONG:</a:t>
            </a:r>
            <a:endParaRPr lang="en-US" altLang="zh-CN" sz="1600" b="1">
              <a:solidFill>
                <a:schemeClr val="bg1"/>
              </a:solidFill>
              <a:latin typeface="Calibri" panose="020F0502020204030204" charset="0"/>
              <a:ea typeface="Microsoft JhengHei UI Light" panose="020B0304030504040204" charset="-120"/>
              <a:cs typeface="Calibri" panose="020F0502020204030204" charset="0"/>
              <a:sym typeface="微软雅黑" panose="020B0503020204020204" charset="-122"/>
            </a:endParaRPr>
          </a:p>
          <a:p>
            <a:r>
              <a:rPr lang="en-US" altLang="zh-CN" sz="1600" b="1">
                <a:latin typeface="Calibri" panose="020F0502020204030204" charset="0"/>
                <a:ea typeface="Microsoft JhengHei UI Light" panose="020B0304030504040204" charset="-120"/>
                <a:cs typeface="Calibri" panose="020F0502020204030204" charset="0"/>
                <a:sym typeface="微软雅黑" panose="020B0503020204020204" charset="-122"/>
              </a:rPr>
              <a:t>SEA HONEST FILM AND FOIL CORPORATION LIMITED </a:t>
            </a:r>
            <a:endParaRPr lang="en-US" altLang="zh-CN" sz="1600" b="1">
              <a:latin typeface="Calibri" panose="020F0502020204030204" charset="0"/>
              <a:ea typeface="Microsoft JhengHei UI Light" panose="020B0304030504040204" charset="-120"/>
              <a:cs typeface="Calibri" panose="020F0502020204030204" charset="0"/>
            </a:endParaRPr>
          </a:p>
          <a:p>
            <a:endParaRPr lang="en-US" altLang="zh-CN" sz="1600" b="1">
              <a:latin typeface="Calibri" panose="020F0502020204030204" charset="0"/>
              <a:ea typeface="Microsoft JhengHei UI Light" panose="020B0304030504040204" charset="-12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746,&quot;width&quot;:4286}"/>
</p:tagLst>
</file>

<file path=ppt/tags/tag10.xml><?xml version="1.0" encoding="utf-8"?>
<p:tagLst xmlns:p="http://schemas.openxmlformats.org/presentationml/2006/main">
  <p:tag name="KSO_WM_UNIT_TABLE_BEAUTIFY" val="smartTable{58ffc82d-521f-4a2d-914d-6ccab6879af6}"/>
  <p:tag name="TABLE_ENDDRAG_ORIGIN_RECT" val="516*80"/>
  <p:tag name="TABLE_ENDDRAG_RECT" val="12*560*516*80"/>
  <p:tag name="TABLE_EMPHASIZE_COLOR" val="16736824"/>
  <p:tag name="TABLE_SKINIDX" val="0"/>
  <p:tag name="TABLE_COLORIDX" val="3"/>
  <p:tag name="TABLE_COLOR_RGB" val="0x000000*0xFFFFFF*0x212121*0xFFFFFF*0xFF6238*0xFFD147*0xFFB57D*0xFF7A51*0xFFD791*0xFF8C6D"/>
</p:tagLst>
</file>

<file path=ppt/tags/tag11.xml><?xml version="1.0" encoding="utf-8"?>
<p:tagLst xmlns:p="http://schemas.openxmlformats.org/presentationml/2006/main">
  <p:tag name="KSO_WM_UNIT_PLACING_PICTURE_USER_VIEWPORT" val="{&quot;height&quot;:3235,&quot;width&quot;:4048}"/>
</p:tagLst>
</file>

<file path=ppt/tags/tag12.xml><?xml version="1.0" encoding="utf-8"?>
<p:tagLst xmlns:p="http://schemas.openxmlformats.org/presentationml/2006/main">
  <p:tag name="KSO_WM_UNIT_TABLE_BEAUTIFY" val="smartTable{58ffc82d-521f-4a2d-914d-6ccab6879af6}"/>
  <p:tag name="TABLE_ENDDRAG_ORIGIN_RECT" val="516*80"/>
  <p:tag name="TABLE_ENDDRAG_RECT" val="12*560*516*80"/>
  <p:tag name="TABLE_EMPHASIZE_COLOR" val="16736824"/>
  <p:tag name="TABLE_SKINIDX" val="0"/>
  <p:tag name="TABLE_COLORIDX" val="3"/>
  <p:tag name="TABLE_COLOR_RGB" val="0x000000*0xFFFFFF*0x212121*0xFFFFFF*0xFF6238*0xFFD147*0xFFB57D*0xFF7A51*0xFFD791*0xFF8C6D"/>
</p:tagLst>
</file>

<file path=ppt/tags/tag13.xml><?xml version="1.0" encoding="utf-8"?>
<p:tagLst xmlns:p="http://schemas.openxmlformats.org/presentationml/2006/main">
  <p:tag name="KSO_WM_UNIT_PLACING_PICTURE_USER_VIEWPORT" val="{&quot;height&quot;:1053,&quot;width&quot;:3689}"/>
</p:tagLst>
</file>

<file path=ppt/tags/tag14.xml><?xml version="1.0" encoding="utf-8"?>
<p:tagLst xmlns:p="http://schemas.openxmlformats.org/presentationml/2006/main">
  <p:tag name="COMMONDATA" val="eyJoZGlkIjoiNWU4YmE2YTM4N2FkN2E4OTE0ZDEyNWQ4ZjI5ZTI0MDcifQ=="/>
  <p:tag name="KSO_WPP_MARK_KEY" val="900db21a-cfc9-4dd7-8333-0e8f7fa8432a"/>
  <p:tag name="commondata" val="eyJoZGlkIjoiMTc1NDVjOGU0ODNhYWQxYjMyMmU2NWZhYWQxOTVjOTIifQ=="/>
</p:tagLst>
</file>

<file path=ppt/tags/tag2.xml><?xml version="1.0" encoding="utf-8"?>
<p:tagLst xmlns:p="http://schemas.openxmlformats.org/presentationml/2006/main">
  <p:tag name="KSO_WM_UNIT_PLACING_PICTURE_USER_VIEWPORT" val="{&quot;height&quot;:4524,&quot;width&quot;:10618}"/>
</p:tagLst>
</file>

<file path=ppt/tags/tag3.xml><?xml version="1.0" encoding="utf-8"?>
<p:tagLst xmlns:p="http://schemas.openxmlformats.org/presentationml/2006/main">
  <p:tag name="KSO_WM_UNIT_PLACING_PICTURE_INFO" val="{&quot;code&quot;:&quot;Bca[2]&quot;,&quot;full_picture&quot;:false,&quot;last_crop_picture&quot;:&quot;Bca[2]&quot;,&quot;scheme&quot;:&quot;5-2&quot;,&quot;spacing&quot;:5}"/>
  <p:tag name="KSO_WM_UNIT_PLACING_PICTURE" val="112743.716"/>
  <p:tag name="KSO_WM_BEAUTIFY_FLAG" val=""/>
  <p:tag name="KSO_WM_UNIT_INDEX" val=""/>
  <p:tag name="KSO_WM_UNIT_ID" val=""/>
  <p:tag name="KSO_WM_UNIT_PLACING_PICTURE_USER_VIEWPORT" val="{&quot;height&quot;:6954.034645669291,&quot;width&quot;:5153.985826771654}"/>
</p:tagLst>
</file>

<file path=ppt/tags/tag4.xml><?xml version="1.0" encoding="utf-8"?>
<p:tagLst xmlns:p="http://schemas.openxmlformats.org/presentationml/2006/main">
  <p:tag name="KSO_WM_UNIT_PLACING_PICTURE" val="112743.716"/>
  <p:tag name="KSO_WM_BEAUTIFY_FLAG" val=""/>
  <p:tag name="KSO_WM_UNIT_INDEX" val=""/>
  <p:tag name="KSO_WM_UNIT_ID" val=""/>
  <p:tag name="KSO_WM_UNIT_PLACING_PICTURE_INFO" val="{&quot;code&quot;:&quot;Bca[2]&quot;,&quot;full_picture&quot;:false,&quot;last_crop_picture&quot;:&quot;Bca[2]&quot;,&quot;scheme&quot;:&quot;5-2&quot;,&quot;spacing&quot;:5}"/>
  <p:tag name="KSO_WM_UNIT_PLACING_PICTURE_USER_VIEWPORT" val="{&quot;height&quot;:5447,&quot;width&quot;:5154}"/>
</p:tagLst>
</file>

<file path=ppt/tags/tag5.xml><?xml version="1.0" encoding="utf-8"?>
<p:tagLst xmlns:p="http://schemas.openxmlformats.org/presentationml/2006/main">
  <p:tag name="KSO_WM_UNIT_PLACING_PICTURE" val="112743.716"/>
  <p:tag name="KSO_WM_BEAUTIFY_FLAG" val=""/>
  <p:tag name="KSO_WM_UNIT_INDEX" val=""/>
  <p:tag name="KSO_WM_UNIT_ID" val=""/>
  <p:tag name="KSO_WM_UNIT_PLACING_PICTURE_INFO" val="{&quot;code&quot;:&quot;Bca[2]&quot;,&quot;full_picture&quot;:false,&quot;last_crop_picture&quot;:&quot;Bca[2]&quot;,&quot;scheme&quot;:&quot;5-2&quot;,&quot;spacing&quot;:5}"/>
  <p:tag name="KSO_WM_UNIT_PLACING_PICTURE_USER_VIEWPORT" val="{&quot;height&quot;:3354,&quot;width&quot;:5089}"/>
</p:tagLst>
</file>

<file path=ppt/tags/tag6.xml><?xml version="1.0" encoding="utf-8"?>
<p:tagLst xmlns:p="http://schemas.openxmlformats.org/presentationml/2006/main">
  <p:tag name="KSO_WM_UNIT_PLACING_PICTURE" val="112743.716"/>
  <p:tag name="KSO_WM_BEAUTIFY_FLAG" val=""/>
  <p:tag name="KSO_WM_UNIT_INDEX" val=""/>
  <p:tag name="KSO_WM_UNIT_ID" val=""/>
  <p:tag name="KSO_WM_UNIT_PLACING_PICTURE_INFO" val="{&quot;code&quot;:&quot;Bca[2]&quot;,&quot;full_picture&quot;:false,&quot;last_crop_picture&quot;:&quot;Bca[2]&quot;,&quot;scheme&quot;:&quot;5-2&quot;,&quot;spacing&quot;:5}"/>
  <p:tag name="KSO_WM_UNIT_PLACING_PICTURE_USER_VIEWPORT" val="{&quot;height&quot;:5153.985826771654,&quot;width&quot;:5153.985826771654}"/>
</p:tagLst>
</file>

<file path=ppt/tags/tag7.xml><?xml version="1.0" encoding="utf-8"?>
<p:tagLst xmlns:p="http://schemas.openxmlformats.org/presentationml/2006/main">
  <p:tag name="KSO_WM_UNIT_TABLE_BEAUTIFY" val="smartTable{58ffc82d-521f-4a2d-914d-6ccab6879af6}"/>
  <p:tag name="TABLE_ENDDRAG_ORIGIN_RECT" val="516*80"/>
  <p:tag name="TABLE_ENDDRAG_RECT" val="12*560*516*80"/>
  <p:tag name="TABLE_EMPHASIZE_COLOR" val="16736824"/>
  <p:tag name="TABLE_SKINIDX" val="0"/>
  <p:tag name="TABLE_COLORIDX" val="3"/>
  <p:tag name="TABLE_COLOR_RGB" val="0x000000*0xFFFFFF*0x212121*0xFFFFFF*0xFF6238*0xFFD147*0xFFB57D*0xFF7A51*0xFFD791*0xFF8C6D"/>
</p:tagLst>
</file>

<file path=ppt/tags/tag8.xml><?xml version="1.0" encoding="utf-8"?>
<p:tagLst xmlns:p="http://schemas.openxmlformats.org/presentationml/2006/main">
  <p:tag name="KSO_WM_UNIT_TABLE_BEAUTIFY" val="smartTable{58ffc82d-521f-4a2d-914d-6ccab6879af6}"/>
  <p:tag name="TABLE_ENDDRAG_ORIGIN_RECT" val="516*80"/>
  <p:tag name="TABLE_ENDDRAG_RECT" val="12*560*516*80"/>
  <p:tag name="TABLE_EMPHASIZE_COLOR" val="16736824"/>
  <p:tag name="TABLE_SKINIDX" val="0"/>
  <p:tag name="TABLE_COLORIDX" val="3"/>
  <p:tag name="TABLE_COLOR_RGB" val="0x000000*0xFFFFFF*0x212121*0xFFFFFF*0xFF6238*0xFFD147*0xFFB57D*0xFF7A51*0xFFD791*0xFF8C6D"/>
</p:tagLst>
</file>

<file path=ppt/tags/tag9.xml><?xml version="1.0" encoding="utf-8"?>
<p:tagLst xmlns:p="http://schemas.openxmlformats.org/presentationml/2006/main">
  <p:tag name="KSO_WM_UNIT_PLACING_PICTURE_USER_VIEWPORT" val="{&quot;height&quot;:3930,&quot;width&quot;:405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4130</Words>
  <Application>WPS 演示</Application>
  <PresentationFormat>宽屏</PresentationFormat>
  <Paragraphs>386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汉仪雅酷黑简</vt:lpstr>
      <vt:lpstr>黑体</vt:lpstr>
      <vt:lpstr>微软雅黑</vt:lpstr>
      <vt:lpstr>Calibri</vt:lpstr>
      <vt:lpstr>Times New Roman</vt:lpstr>
      <vt:lpstr>Microsoft JhengHei UI Light</vt:lpstr>
      <vt:lpstr>Calibri</vt:lpstr>
      <vt:lpstr>Arial Unicode MS</vt:lpstr>
      <vt:lpstr>Microsoft JhengHei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Aggie</cp:lastModifiedBy>
  <cp:revision>49</cp:revision>
  <dcterms:created xsi:type="dcterms:W3CDTF">2022-05-06T11:47:00Z</dcterms:created>
  <dcterms:modified xsi:type="dcterms:W3CDTF">2024-09-05T08:28:37Z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2E7F86D5F7F14936813BB30FD85A831F</vt:lpwstr>
  </property>
  <property fmtid="{D5CDD505-2E9C-101B-9397-08002B2CF9AE}" pid="3" name="KSOProductBuildVer">
    <vt:lpwstr>2052-12.1.0.17827</vt:lpwstr>
  </property>
</Properties>
</file>