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3"/>
    <p:sldId id="283" r:id="rId5"/>
    <p:sldId id="305" r:id="rId6"/>
    <p:sldId id="268" r:id="rId7"/>
    <p:sldId id="269" r:id="rId8"/>
    <p:sldId id="270" r:id="rId9"/>
    <p:sldId id="271" r:id="rId10"/>
    <p:sldId id="375" r:id="rId11"/>
    <p:sldId id="259" r:id="rId12"/>
    <p:sldId id="272" r:id="rId13"/>
    <p:sldId id="373" r:id="rId14"/>
    <p:sldId id="374" r:id="rId15"/>
    <p:sldId id="418" r:id="rId16"/>
    <p:sldId id="377" r:id="rId17"/>
    <p:sldId id="409" r:id="rId18"/>
    <p:sldId id="410" r:id="rId19"/>
    <p:sldId id="416" r:id="rId20"/>
    <p:sldId id="417" r:id="rId21"/>
    <p:sldId id="282" r:id="rId22"/>
    <p:sldId id="411" r:id="rId23"/>
    <p:sldId id="381" r:id="rId24"/>
    <p:sldId id="412" r:id="rId25"/>
    <p:sldId id="413" r:id="rId26"/>
    <p:sldId id="414" r:id="rId27"/>
    <p:sldId id="415" r:id="rId28"/>
    <p:sldId id="394" r:id="rId29"/>
    <p:sldId id="346" r:id="rId30"/>
  </p:sldIdLst>
  <p:sldSz cx="6858000" cy="9903460" type="A4"/>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 initials="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53B95"/>
    <a:srgbClr val="F2F2F2"/>
    <a:srgbClr val="091B6B"/>
    <a:srgbClr val="0A206F"/>
    <a:srgbClr val="001366"/>
    <a:srgbClr val="0C1A69"/>
    <a:srgbClr val="B3D8E5"/>
    <a:srgbClr val="011366"/>
    <a:srgbClr val="009944"/>
    <a:srgbClr val="E9EB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1E151C5-0DC8-4F56-A25D-E954710F21CE}" styleName="{d923e241-fa96-4d25-a68f-8da020d10c2a}">
    <a:wholeTbl>
      <a:tcTxStyle>
        <a:fontRef idx="none">
          <a:prstClr val="black"/>
        </a:fontRef>
      </a:tcTxStyle>
      <a:tcStyle>
        <a:tcBdr>
          <a:top>
            <a:ln w="12700" cmpd="sng">
              <a:solidFill>
                <a:srgbClr val="8F99AA"/>
              </a:solidFill>
            </a:ln>
          </a:top>
        </a:tcBdr>
        <a:fill>
          <a:solidFill>
            <a:srgbClr val="FFFFFF"/>
          </a:solidFill>
        </a:fill>
      </a:tcStyle>
    </a:wholeTbl>
    <a:band1H>
      <a:tcTxStyle>
        <a:fontRef idx="none">
          <a:prstClr val="black"/>
        </a:fontRef>
      </a:tcTxStyle>
      <a:tcStyle>
        <a:tcBdr/>
        <a:fill>
          <a:solidFill>
            <a:srgbClr val="FFFFFF"/>
          </a:solidFill>
        </a:fill>
      </a:tcStyle>
    </a:band1H>
    <a:band2H>
      <a:tcTxStyle>
        <a:fontRef idx="none">
          <a:prstClr val="black"/>
        </a:fontRef>
      </a:tcTxStyle>
      <a:tcStyle>
        <a:tcBdr/>
        <a:fill>
          <a:solidFill>
            <a:srgbClr val="D1D7E1"/>
          </a:solidFill>
        </a:fill>
      </a:tcStyle>
    </a:band2H>
    <a:lastRow>
      <a:tcTxStyle>
        <a:fontRef idx="none">
          <a:prstClr val="black"/>
        </a:fontRef>
      </a:tcTxStyle>
      <a:tcStyle>
        <a:tcBdr/>
        <a:fill>
          <a:solidFill>
            <a:srgbClr val="8F99AA"/>
          </a:solidFill>
        </a:fill>
      </a:tcStyle>
    </a:lastRow>
    <a:firstRow>
      <a:tcTxStyle>
        <a:fontRef idx="none">
          <a:prstClr val="black"/>
        </a:fontRef>
      </a:tcTxStyle>
      <a:tcStyle>
        <a:tcBdr>
          <a:top>
            <a:ln w="12700" cmpd="sng">
              <a:solidFill>
                <a:srgbClr val="8F99AA"/>
              </a:solidFill>
            </a:ln>
          </a:top>
          <a:bottom>
            <a:ln w="12700" cmpd="sng">
              <a:solidFill>
                <a:srgbClr val="8F99AA"/>
              </a:solidFill>
            </a:ln>
          </a:bottom>
        </a:tcBdr>
        <a:fill>
          <a:solidFill>
            <a:srgbClr val="FFFFFF"/>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5" Type="http://schemas.openxmlformats.org/officeDocument/2006/relationships/tags" Target="tags/tag28.xml"/><Relationship Id="rId34" Type="http://schemas.openxmlformats.org/officeDocument/2006/relationships/commentAuthors" Target="commentAuthors.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2360476" y="1143000"/>
            <a:ext cx="2137048"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57250" y="1620844"/>
            <a:ext cx="5143500" cy="3448018"/>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857250" y="5201831"/>
            <a:ext cx="5143500" cy="2391144"/>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4907756" y="527290"/>
            <a:ext cx="1478756" cy="8393081"/>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71488" y="527290"/>
            <a:ext cx="4350544" cy="8393081"/>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467916" y="2469093"/>
            <a:ext cx="5915025" cy="4119738"/>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67916" y="6627806"/>
            <a:ext cx="5915025" cy="2166473"/>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71488" y="2636450"/>
            <a:ext cx="2914650" cy="6283921"/>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3471863" y="2636450"/>
            <a:ext cx="2914650" cy="6283921"/>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72381" y="527290"/>
            <a:ext cx="5915025" cy="1914292"/>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72381" y="2427827"/>
            <a:ext cx="2901255" cy="118984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72381" y="3617667"/>
            <a:ext cx="2901255" cy="532104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3471863" y="2427827"/>
            <a:ext cx="2915543" cy="1189840"/>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3471863" y="3617667"/>
            <a:ext cx="2915543" cy="5321044"/>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381" y="660259"/>
            <a:ext cx="2211883" cy="2310905"/>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2915543" y="1425975"/>
            <a:ext cx="3471863" cy="703817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72381" y="2971164"/>
            <a:ext cx="2211883" cy="550444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2381" y="660259"/>
            <a:ext cx="2211883" cy="2310905"/>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915543" y="1425975"/>
            <a:ext cx="3471863" cy="703817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472381" y="2971164"/>
            <a:ext cx="2211883" cy="550444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71488" y="527290"/>
            <a:ext cx="5915025" cy="1914292"/>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71488" y="2636450"/>
            <a:ext cx="5915025" cy="6283921"/>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471488" y="9179430"/>
            <a:ext cx="1543050" cy="527290"/>
          </a:xfrm>
          <a:prstGeom prst="rect">
            <a:avLst/>
          </a:prstGeom>
        </p:spPr>
        <p:txBody>
          <a:bodyPr vert="horz" lIns="91440" tIns="45720" rIns="91440" bIns="45720" rtlCol="0" anchor="ctr"/>
          <a:lstStyle>
            <a:lvl1pPr algn="l">
              <a:defRPr sz="900">
                <a:solidFill>
                  <a:schemeClr val="tx1">
                    <a:tint val="75000"/>
                  </a:schemeClr>
                </a:solidFill>
              </a:defRPr>
            </a:lvl1pPr>
          </a:lstStyle>
          <a:p>
            <a:fld id="{D997B5FA-0921-464F-AAE1-844C04324D75}" type="datetimeFigureOut">
              <a:rPr lang="zh-CN" altLang="en-US" smtClean="0"/>
            </a:fld>
            <a:endParaRPr lang="zh-CN" altLang="en-US"/>
          </a:p>
        </p:txBody>
      </p:sp>
      <p:sp>
        <p:nvSpPr>
          <p:cNvPr id="5" name="页脚占位符 4"/>
          <p:cNvSpPr>
            <a:spLocks noGrp="1"/>
          </p:cNvSpPr>
          <p:nvPr>
            <p:ph type="ftr" sz="quarter" idx="3"/>
          </p:nvPr>
        </p:nvSpPr>
        <p:spPr>
          <a:xfrm>
            <a:off x="2271713" y="9179430"/>
            <a:ext cx="2314575" cy="527290"/>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4843463" y="9179430"/>
            <a:ext cx="1543050" cy="527290"/>
          </a:xfrm>
          <a:prstGeom prst="rect">
            <a:avLst/>
          </a:prstGeom>
        </p:spPr>
        <p:txBody>
          <a:bodyPr vert="horz" lIns="91440" tIns="45720" rIns="91440" bIns="45720" rtlCol="0" anchor="ctr"/>
          <a:lstStyle>
            <a:lvl1pPr algn="r">
              <a:defRPr sz="900">
                <a:solidFill>
                  <a:schemeClr val="tx1">
                    <a:tint val="75000"/>
                  </a:schemeClr>
                </a:solidFill>
              </a:defRPr>
            </a:lvl1pPr>
          </a:lstStyle>
          <a:p>
            <a:fld id="{565CE74E-AB26-4998-AD42-012C4C1AD07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tags" Target="../tags/tag16.xml"/><Relationship Id="rId3" Type="http://schemas.openxmlformats.org/officeDocument/2006/relationships/image" Target="../media/image25.png"/><Relationship Id="rId2" Type="http://schemas.openxmlformats.org/officeDocument/2006/relationships/image" Target="../media/image2.png"/><Relationship Id="rId1" Type="http://schemas.openxmlformats.org/officeDocument/2006/relationships/image" Target="../media/image14.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tags" Target="../tags/tag17.xml"/><Relationship Id="rId2" Type="http://schemas.openxmlformats.org/officeDocument/2006/relationships/image" Target="../media/image2.png"/><Relationship Id="rId1" Type="http://schemas.openxmlformats.org/officeDocument/2006/relationships/image" Target="../media/image14.pn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 Id="rId3" Type="http://schemas.openxmlformats.org/officeDocument/2006/relationships/tags" Target="../tags/tag18.xml"/><Relationship Id="rId2" Type="http://schemas.openxmlformats.org/officeDocument/2006/relationships/image" Target="../media/image2.png"/><Relationship Id="rId1" Type="http://schemas.openxmlformats.org/officeDocument/2006/relationships/image" Target="../media/image14.png"/></Relationships>
</file>

<file path=ppt/slides/_rels/slide13.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 Id="rId3" Type="http://schemas.openxmlformats.org/officeDocument/2006/relationships/tags" Target="../tags/tag19.xml"/><Relationship Id="rId2" Type="http://schemas.openxmlformats.org/officeDocument/2006/relationships/image" Target="../media/image2.png"/><Relationship Id="rId1" Type="http://schemas.openxmlformats.org/officeDocument/2006/relationships/image" Target="../media/image14.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36.jpeg"/><Relationship Id="rId3" Type="http://schemas.openxmlformats.org/officeDocument/2006/relationships/tags" Target="../tags/tag20.xml"/><Relationship Id="rId2" Type="http://schemas.openxmlformats.org/officeDocument/2006/relationships/image" Target="../media/image2.png"/><Relationship Id="rId1" Type="http://schemas.openxmlformats.org/officeDocument/2006/relationships/image" Target="../media/image14.png"/></Relationships>
</file>

<file path=ppt/slides/_rels/slide1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 Id="rId3" Type="http://schemas.openxmlformats.org/officeDocument/2006/relationships/tags" Target="../tags/tag21.xml"/><Relationship Id="rId2" Type="http://schemas.openxmlformats.org/officeDocument/2006/relationships/image" Target="../media/image2.png"/><Relationship Id="rId1" Type="http://schemas.openxmlformats.org/officeDocument/2006/relationships/image" Target="../media/image14.png"/></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png"/><Relationship Id="rId3" Type="http://schemas.openxmlformats.org/officeDocument/2006/relationships/tags" Target="../tags/tag22.xml"/><Relationship Id="rId2" Type="http://schemas.openxmlformats.org/officeDocument/2006/relationships/image" Target="../media/image2.png"/><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45.png"/><Relationship Id="rId3" Type="http://schemas.openxmlformats.org/officeDocument/2006/relationships/tags" Target="../tags/tag23.xml"/><Relationship Id="rId2" Type="http://schemas.openxmlformats.org/officeDocument/2006/relationships/image" Target="../media/image2.png"/><Relationship Id="rId1" Type="http://schemas.openxmlformats.org/officeDocument/2006/relationships/image" Target="../media/image14.png"/></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53.png"/><Relationship Id="rId7" Type="http://schemas.openxmlformats.org/officeDocument/2006/relationships/image" Target="../media/image52.png"/><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tags" Target="../tags/tag24.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0.png"/><Relationship Id="rId1" Type="http://schemas.openxmlformats.org/officeDocument/2006/relationships/tags" Target="../tags/tag2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2.png"/><Relationship Id="rId1" Type="http://schemas.openxmlformats.org/officeDocument/2006/relationships/image" Target="../media/image6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4.png"/><Relationship Id="rId1"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image" Target="../media/image65.png"/></Relationships>
</file>

<file path=ppt/slides/_rels/slide26.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9.xml"/><Relationship Id="rId7"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72.png"/><Relationship Id="rId4" Type="http://schemas.openxmlformats.org/officeDocument/2006/relationships/image" Target="../media/image71.png"/><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image" Target="../media/image68.png"/></Relationships>
</file>

<file path=ppt/slides/_rels/slide3.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image" Target="../media/image8.jpeg"/><Relationship Id="rId7" Type="http://schemas.openxmlformats.org/officeDocument/2006/relationships/tags" Target="../tags/tag4.xml"/><Relationship Id="rId6" Type="http://schemas.openxmlformats.org/officeDocument/2006/relationships/image" Target="../media/image7.png"/><Relationship Id="rId5" Type="http://schemas.openxmlformats.org/officeDocument/2006/relationships/tags" Target="../tags/tag3.xml"/><Relationship Id="rId4" Type="http://schemas.openxmlformats.org/officeDocument/2006/relationships/image" Target="../media/image6.jpeg"/><Relationship Id="rId3" Type="http://schemas.openxmlformats.org/officeDocument/2006/relationships/tags" Target="../tags/tag2.xml"/><Relationship Id="rId2" Type="http://schemas.openxmlformats.org/officeDocument/2006/relationships/image" Target="../media/image5.jpeg"/><Relationship Id="rId19" Type="http://schemas.openxmlformats.org/officeDocument/2006/relationships/slideLayout" Target="../slideLayouts/slideLayout2.xml"/><Relationship Id="rId18" Type="http://schemas.openxmlformats.org/officeDocument/2006/relationships/image" Target="../media/image13.jpeg"/><Relationship Id="rId17" Type="http://schemas.openxmlformats.org/officeDocument/2006/relationships/tags" Target="../tags/tag9.xml"/><Relationship Id="rId16" Type="http://schemas.openxmlformats.org/officeDocument/2006/relationships/image" Target="../media/image12.jpeg"/><Relationship Id="rId15" Type="http://schemas.openxmlformats.org/officeDocument/2006/relationships/tags" Target="../tags/tag8.xml"/><Relationship Id="rId14" Type="http://schemas.openxmlformats.org/officeDocument/2006/relationships/image" Target="../media/image11.jpeg"/><Relationship Id="rId13" Type="http://schemas.openxmlformats.org/officeDocument/2006/relationships/tags" Target="../tags/tag7.xml"/><Relationship Id="rId12" Type="http://schemas.openxmlformats.org/officeDocument/2006/relationships/image" Target="../media/image10.jpeg"/><Relationship Id="rId11" Type="http://schemas.openxmlformats.org/officeDocument/2006/relationships/tags" Target="../tags/tag6.xml"/><Relationship Id="rId10" Type="http://schemas.openxmlformats.org/officeDocument/2006/relationships/image" Target="../media/image9.jpeg"/><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7" Type="http://schemas.openxmlformats.org/officeDocument/2006/relationships/notesSlide" Target="../notesSlides/notesSlide2.xml"/><Relationship Id="rId6"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 Id="rId3" Type="http://schemas.openxmlformats.org/officeDocument/2006/relationships/image" Target="../media/image2.png"/><Relationship Id="rId2" Type="http://schemas.openxmlformats.org/officeDocument/2006/relationships/tags" Target="../tags/tag10.xml"/><Relationship Id="rId1" Type="http://schemas.openxmlformats.org/officeDocument/2006/relationships/image" Target="../media/image14.png"/></Relationships>
</file>

<file path=ppt/slides/_rels/slide5.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 Id="rId3" Type="http://schemas.openxmlformats.org/officeDocument/2006/relationships/image" Target="../media/image2.png"/><Relationship Id="rId2" Type="http://schemas.openxmlformats.org/officeDocument/2006/relationships/tags" Target="../tags/tag11.xml"/><Relationship Id="rId1" Type="http://schemas.openxmlformats.org/officeDocument/2006/relationships/image" Target="../media/image14.png"/></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4.xml"/><Relationship Id="rId6"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tags" Target="../tags/tag12.xml"/><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image" Target="../media/image14.png"/></Relationships>
</file>

<file path=ppt/slides/_rels/slide7.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tags" Target="../tags/tag13.xml"/><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image" Target="../media/image14.png"/></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2.png"/><Relationship Id="rId3" Type="http://schemas.openxmlformats.org/officeDocument/2006/relationships/tags" Target="../tags/tag14.xml"/><Relationship Id="rId2" Type="http://schemas.openxmlformats.org/officeDocument/2006/relationships/image" Target="../media/image2.png"/><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tags" Target="../tags/tag15.xml"/><Relationship Id="rId4" Type="http://schemas.openxmlformats.org/officeDocument/2006/relationships/image" Target="../media/image24.png"/><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14" name="组合 13"/>
          <p:cNvGrpSpPr/>
          <p:nvPr/>
        </p:nvGrpSpPr>
        <p:grpSpPr>
          <a:xfrm>
            <a:off x="0" y="6076315"/>
            <a:ext cx="5105400" cy="1158240"/>
            <a:chOff x="-163" y="7947"/>
            <a:chExt cx="8040" cy="1824"/>
          </a:xfrm>
          <a:effectLst/>
        </p:grpSpPr>
        <p:sp>
          <p:nvSpPr>
            <p:cNvPr id="10" name="平行四边形 9"/>
            <p:cNvSpPr/>
            <p:nvPr/>
          </p:nvSpPr>
          <p:spPr>
            <a:xfrm>
              <a:off x="-163" y="7947"/>
              <a:ext cx="8040" cy="1824"/>
            </a:xfrm>
            <a:prstGeom prst="parallelogram">
              <a:avLst/>
            </a:prstGeom>
            <a:solidFill>
              <a:srgbClr val="053B95"/>
            </a:solidFill>
            <a:ln>
              <a:solidFill>
                <a:srgbClr val="009944"/>
              </a:solidFill>
            </a:ln>
            <a:effectLst>
              <a:reflection blurRad="101600" stA="34000" endA="300" endPos="34000" dir="5400000" sy="-100000" algn="bl" rotWithShape="0"/>
            </a:effec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endParaRPr lang="zh-CN" altLang="en-US"/>
            </a:p>
          </p:txBody>
        </p:sp>
        <p:sp>
          <p:nvSpPr>
            <p:cNvPr id="9" name="文本框 8"/>
            <p:cNvSpPr txBox="1"/>
            <p:nvPr/>
          </p:nvSpPr>
          <p:spPr>
            <a:xfrm>
              <a:off x="139" y="8206"/>
              <a:ext cx="7441" cy="1307"/>
            </a:xfrm>
            <a:prstGeom prst="rect">
              <a:avLst/>
            </a:prstGeom>
            <a:noFill/>
          </p:spPr>
          <p:txBody>
            <a:bodyPr wrap="square" rtlCol="0" anchor="t">
              <a:spAutoFit/>
            </a:bodyPr>
            <a:p>
              <a:r>
                <a:rPr lang="zh-CN" altLang="en-US" sz="2400" b="1">
                  <a:solidFill>
                    <a:schemeClr val="bg1"/>
                  </a:solidFill>
                  <a:latin typeface="Arial" panose="020B0604020202020204" pitchFamily="34" charset="0"/>
                  <a:cs typeface="Arial" panose="020B0604020202020204" pitchFamily="34" charset="0"/>
                </a:rPr>
                <a:t>Product Catalogue</a:t>
              </a:r>
              <a:endParaRPr lang="zh-CN" altLang="en-US" sz="2400" b="1">
                <a:solidFill>
                  <a:schemeClr val="bg1"/>
                </a:solidFill>
                <a:latin typeface="Arial" panose="020B0604020202020204" pitchFamily="34" charset="0"/>
                <a:cs typeface="Arial" panose="020B0604020202020204" pitchFamily="34" charset="0"/>
              </a:endParaRPr>
            </a:p>
            <a:p>
              <a:r>
                <a:rPr lang="en-US" altLang="zh-CN" sz="2400" b="1">
                  <a:solidFill>
                    <a:schemeClr val="bg1"/>
                  </a:solidFill>
                  <a:latin typeface="Arial" panose="020B0604020202020204" pitchFamily="34" charset="0"/>
                  <a:cs typeface="Arial" panose="020B0604020202020204" pitchFamily="34" charset="0"/>
                </a:rPr>
                <a:t>---Pharma package materials</a:t>
              </a:r>
              <a:endParaRPr lang="en-US" altLang="zh-CN" sz="2400" b="1">
                <a:solidFill>
                  <a:schemeClr val="bg1"/>
                </a:solidFill>
                <a:latin typeface="Arial" panose="020B0604020202020204" pitchFamily="34" charset="0"/>
                <a:cs typeface="Arial" panose="020B0604020202020204" pitchFamily="34" charset="0"/>
              </a:endParaRPr>
            </a:p>
          </p:txBody>
        </p:sp>
      </p:grpSp>
      <p:grpSp>
        <p:nvGrpSpPr>
          <p:cNvPr id="6" name="组合 5"/>
          <p:cNvGrpSpPr/>
          <p:nvPr/>
        </p:nvGrpSpPr>
        <p:grpSpPr>
          <a:xfrm>
            <a:off x="-111760" y="9296400"/>
            <a:ext cx="8461375" cy="629285"/>
            <a:chOff x="-176" y="14640"/>
            <a:chExt cx="13325" cy="991"/>
          </a:xfrm>
        </p:grpSpPr>
        <p:sp>
          <p:nvSpPr>
            <p:cNvPr id="3" name="矩形 2"/>
            <p:cNvSpPr/>
            <p:nvPr/>
          </p:nvSpPr>
          <p:spPr>
            <a:xfrm>
              <a:off x="-176" y="14640"/>
              <a:ext cx="10976" cy="991"/>
            </a:xfrm>
            <a:prstGeom prst="rect">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1597" y="14640"/>
              <a:ext cx="11552" cy="822"/>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          sales@seahonest.com        www.seahonest.com</a:t>
              </a:r>
              <a:endParaRPr lang="en-US" altLang="zh-CN" sz="1400">
                <a:solidFill>
                  <a:schemeClr val="bg1">
                    <a:lumMod val="50000"/>
                  </a:schemeClr>
                </a:solidFill>
                <a:effectLst/>
                <a:latin typeface="Arial" panose="020B0604020202020204" pitchFamily="34" charset="0"/>
                <a:cs typeface="Arial" panose="020B0604020202020204" pitchFamily="34" charset="0"/>
              </a:endParaRPr>
            </a:p>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grpSp>
      <p:pic>
        <p:nvPicPr>
          <p:cNvPr id="13" name="图片 12"/>
          <p:cNvPicPr>
            <a:picLocks noChangeAspect="1"/>
          </p:cNvPicPr>
          <p:nvPr/>
        </p:nvPicPr>
        <p:blipFill>
          <a:blip r:embed="rId1"/>
          <a:stretch>
            <a:fillRect/>
          </a:stretch>
        </p:blipFill>
        <p:spPr>
          <a:xfrm>
            <a:off x="5676900" y="213360"/>
            <a:ext cx="1073150" cy="1115060"/>
          </a:xfrm>
          <a:prstGeom prst="rect">
            <a:avLst/>
          </a:prstGeom>
        </p:spPr>
      </p:pic>
      <p:pic>
        <p:nvPicPr>
          <p:cNvPr id="15" name="图片 14"/>
          <p:cNvPicPr>
            <a:picLocks noChangeAspect="1"/>
          </p:cNvPicPr>
          <p:nvPr/>
        </p:nvPicPr>
        <p:blipFill>
          <a:blip r:embed="rId2"/>
          <a:stretch>
            <a:fillRect/>
          </a:stretch>
        </p:blipFill>
        <p:spPr>
          <a:xfrm>
            <a:off x="3378200" y="1328420"/>
            <a:ext cx="3371850" cy="962025"/>
          </a:xfrm>
          <a:prstGeom prst="rect">
            <a:avLst/>
          </a:prstGeom>
        </p:spPr>
      </p:pic>
      <p:pic>
        <p:nvPicPr>
          <p:cNvPr id="17" name="图片 16"/>
          <p:cNvPicPr>
            <a:picLocks noChangeAspect="1"/>
          </p:cNvPicPr>
          <p:nvPr/>
        </p:nvPicPr>
        <p:blipFill>
          <a:blip r:embed="rId3"/>
          <a:stretch>
            <a:fillRect/>
          </a:stretch>
        </p:blipFill>
        <p:spPr>
          <a:xfrm>
            <a:off x="-295275" y="3391535"/>
            <a:ext cx="7448550" cy="25298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3107055" cy="521970"/>
          </a:xfrm>
          <a:prstGeom prst="rect">
            <a:avLst/>
          </a:prstGeom>
          <a:noFill/>
        </p:spPr>
        <p:txBody>
          <a:bodyPr wrap="none" rtlCol="0">
            <a:spAutoFit/>
          </a:bodyPr>
          <a:p>
            <a:pPr algn="l"/>
            <a:r>
              <a:rPr lang="en-US" sz="2800" b="1">
                <a:latin typeface="Arial" panose="020B0604020202020204" pitchFamily="34" charset="0"/>
                <a:cs typeface="Arial" panose="020B0604020202020204" pitchFamily="34" charset="0"/>
              </a:rPr>
              <a:t>Cold form alu foil</a:t>
            </a:r>
            <a:endParaRPr lang="en-US" sz="2800" b="1">
              <a:latin typeface="Arial" panose="020B0604020202020204" pitchFamily="34" charset="0"/>
              <a:cs typeface="Arial" panose="020B0604020202020204" pitchFamily="34" charset="0"/>
            </a:endParaRPr>
          </a:p>
        </p:txBody>
      </p:sp>
      <p:sp>
        <p:nvSpPr>
          <p:cNvPr id="12" name="文本框 11"/>
          <p:cNvSpPr txBox="1"/>
          <p:nvPr/>
        </p:nvSpPr>
        <p:spPr>
          <a:xfrm>
            <a:off x="162560" y="2376805"/>
            <a:ext cx="2794000" cy="64516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162560" y="2753360"/>
            <a:ext cx="6452235" cy="1753235"/>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100% barrier to moisture,air,gases,light</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Maximum fracture-free forming capabilities ensures </a:t>
            </a:r>
            <a:r>
              <a:rPr lang="en-US" altLang="zh-CN" sz="1200">
                <a:solidFill>
                  <a:schemeClr val="bg1">
                    <a:lumMod val="50000"/>
                  </a:schemeClr>
                </a:solidFill>
                <a:latin typeface="Arial" panose="020B0604020202020204" pitchFamily="34" charset="0"/>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zero defect</a:t>
            </a:r>
            <a:r>
              <a:rPr lang="en-US" altLang="zh-CN" sz="1200">
                <a:solidFill>
                  <a:schemeClr val="bg1">
                    <a:lumMod val="50000"/>
                  </a:schemeClr>
                </a:solidFill>
                <a:latin typeface="Arial" panose="020B0604020202020204" pitchFamily="34" charset="0"/>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Superior process results in long term de-lamination resistance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Wide range of color and print options</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Superior forming characteristics</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Excellent thermal stability</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nvGrpSpPr>
          <p:cNvPr id="472" name="组合 471"/>
          <p:cNvGrpSpPr/>
          <p:nvPr/>
        </p:nvGrpSpPr>
        <p:grpSpPr>
          <a:xfrm>
            <a:off x="3728085" y="5044440"/>
            <a:ext cx="3195955" cy="1234440"/>
            <a:chOff x="5766" y="7484"/>
            <a:chExt cx="5033" cy="1944"/>
          </a:xfrm>
        </p:grpSpPr>
        <p:sp>
          <p:nvSpPr>
            <p:cNvPr id="467" name="文本框 466"/>
            <p:cNvSpPr txBox="1"/>
            <p:nvPr/>
          </p:nvSpPr>
          <p:spPr>
            <a:xfrm>
              <a:off x="5766"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lang="zh-CN" altLang="en-US" b="1">
                <a:solidFill>
                  <a:srgbClr val="009944"/>
                </a:solidFill>
                <a:latin typeface="Arial" panose="020B0604020202020204" pitchFamily="34" charset="0"/>
                <a:cs typeface="Arial" panose="020B0604020202020204" pitchFamily="34" charset="0"/>
              </a:endParaRPr>
            </a:p>
          </p:txBody>
        </p:sp>
        <p:sp>
          <p:nvSpPr>
            <p:cNvPr id="468" name="文本框 467"/>
            <p:cNvSpPr txBox="1"/>
            <p:nvPr/>
          </p:nvSpPr>
          <p:spPr>
            <a:xfrm>
              <a:off x="5926" y="8267"/>
              <a:ext cx="4713" cy="1161"/>
            </a:xfrm>
            <a:prstGeom prst="rect">
              <a:avLst/>
            </a:prstGeom>
            <a:noFill/>
          </p:spPr>
          <p:txBody>
            <a:bodyPr wrap="square" rtlCol="0">
              <a:spAutoFit/>
            </a:bodyPr>
            <a:p>
              <a:pPr>
                <a:lnSpc>
                  <a:spcPct val="150000"/>
                </a:lnSpc>
                <a:buClrTx/>
                <a:buSzTx/>
                <a:buNone/>
              </a:pPr>
              <a:r>
                <a:rPr lang="zh-CN" altLang="en-US"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sz="1400">
                  <a:solidFill>
                    <a:schemeClr val="bg1">
                      <a:lumMod val="50000"/>
                    </a:schemeClr>
                  </a:solidFill>
                  <a:latin typeface="Arial" panose="020B0604020202020204" pitchFamily="34" charset="0"/>
                  <a:cs typeface="Arial" panose="020B0604020202020204" pitchFamily="34" charset="0"/>
                </a:rPr>
                <a:t>OPA/AL/PVC</a:t>
              </a:r>
              <a:endParaRPr sz="14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4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2" name="文本框 1"/>
          <p:cNvSpPr txBox="1"/>
          <p:nvPr/>
        </p:nvSpPr>
        <p:spPr>
          <a:xfrm>
            <a:off x="162560" y="995045"/>
            <a:ext cx="3640455" cy="922020"/>
          </a:xfrm>
          <a:prstGeom prst="rect">
            <a:avLst/>
          </a:prstGeom>
          <a:noFill/>
        </p:spPr>
        <p:txBody>
          <a:bodyPr wrap="square" rtlCol="0">
            <a:spAutoFit/>
          </a:bodyPr>
          <a:p>
            <a:pPr algn="l"/>
            <a:r>
              <a:rPr lang="en-US" b="1">
                <a:latin typeface="Arial" panose="020B0604020202020204" pitchFamily="34" charset="0"/>
                <a:cs typeface="Arial" panose="020B0604020202020204" pitchFamily="34" charset="0"/>
                <a:sym typeface="+mn-ea"/>
              </a:rPr>
              <a:t>Cold form alu foil for blister package</a:t>
            </a:r>
            <a:endParaRPr lang="en-US" b="1">
              <a:latin typeface="Arial" panose="020B0604020202020204" pitchFamily="34" charset="0"/>
              <a:cs typeface="Arial" panose="020B0604020202020204" pitchFamily="34" charset="0"/>
            </a:endParaRPr>
          </a:p>
          <a:p>
            <a:endParaRPr lang="zh-CN" altLang="en-US"/>
          </a:p>
        </p:txBody>
      </p:sp>
      <p:pic>
        <p:nvPicPr>
          <p:cNvPr id="5" name="图片 4"/>
          <p:cNvPicPr>
            <a:picLocks noChangeAspect="1"/>
          </p:cNvPicPr>
          <p:nvPr/>
        </p:nvPicPr>
        <p:blipFill>
          <a:blip r:embed="rId3"/>
          <a:stretch>
            <a:fillRect/>
          </a:stretch>
        </p:blipFill>
        <p:spPr>
          <a:xfrm>
            <a:off x="113030" y="4871720"/>
            <a:ext cx="3278505" cy="1645285"/>
          </a:xfrm>
          <a:prstGeom prst="rect">
            <a:avLst/>
          </a:prstGeom>
        </p:spPr>
      </p:pic>
      <p:graphicFrame>
        <p:nvGraphicFramePr>
          <p:cNvPr id="6" name="表格 5"/>
          <p:cNvGraphicFramePr/>
          <p:nvPr>
            <p:custDataLst>
              <p:tags r:id="rId4"/>
            </p:custDataLst>
          </p:nvPr>
        </p:nvGraphicFramePr>
        <p:xfrm>
          <a:off x="162560" y="712216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Cold form alu foil </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OPA/ALU/PVC</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130-200mic</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50-810mm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pic>
        <p:nvPicPr>
          <p:cNvPr id="13" name="图片 12"/>
          <p:cNvPicPr>
            <a:picLocks noChangeAspect="1"/>
          </p:cNvPicPr>
          <p:nvPr/>
        </p:nvPicPr>
        <p:blipFill>
          <a:blip r:embed="rId5"/>
          <a:stretch>
            <a:fillRect/>
          </a:stretch>
        </p:blipFill>
        <p:spPr>
          <a:xfrm>
            <a:off x="3728085" y="1057910"/>
            <a:ext cx="2282825" cy="2116455"/>
          </a:xfrm>
          <a:prstGeom prst="rect">
            <a:avLst/>
          </a:prstGeom>
        </p:spPr>
      </p:pic>
      <p:sp>
        <p:nvSpPr>
          <p:cNvPr id="14" name="文本框 13"/>
          <p:cNvSpPr txBox="1"/>
          <p:nvPr/>
        </p:nvSpPr>
        <p:spPr>
          <a:xfrm>
            <a:off x="1038860" y="943483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1625600" cy="521970"/>
          </a:xfrm>
          <a:prstGeom prst="rect">
            <a:avLst/>
          </a:prstGeom>
          <a:noFill/>
        </p:spPr>
        <p:txBody>
          <a:bodyPr wrap="none" rtlCol="0">
            <a:spAutoFit/>
          </a:bodyPr>
          <a:p>
            <a:pPr algn="l"/>
            <a:r>
              <a:rPr lang="en-US" sz="2800" b="1">
                <a:latin typeface="Arial" panose="020B0604020202020204" pitchFamily="34" charset="0"/>
                <a:cs typeface="Arial" panose="020B0604020202020204" pitchFamily="34" charset="0"/>
              </a:rPr>
              <a:t>Strip foil</a:t>
            </a:r>
            <a:endParaRPr lang="en-US" sz="2800" b="1">
              <a:latin typeface="Arial" panose="020B0604020202020204" pitchFamily="34" charset="0"/>
              <a:cs typeface="Arial" panose="020B0604020202020204" pitchFamily="34" charset="0"/>
            </a:endParaRPr>
          </a:p>
        </p:txBody>
      </p:sp>
      <p:grpSp>
        <p:nvGrpSpPr>
          <p:cNvPr id="2" name="组合 1"/>
          <p:cNvGrpSpPr/>
          <p:nvPr/>
        </p:nvGrpSpPr>
        <p:grpSpPr>
          <a:xfrm>
            <a:off x="162560" y="2697480"/>
            <a:ext cx="6452235" cy="1844675"/>
            <a:chOff x="256" y="3756"/>
            <a:chExt cx="10161" cy="2905"/>
          </a:xfrm>
        </p:grpSpPr>
        <p:sp>
          <p:nvSpPr>
            <p:cNvPr id="12" name="文本框 11"/>
            <p:cNvSpPr txBox="1"/>
            <p:nvPr/>
          </p:nvSpPr>
          <p:spPr>
            <a:xfrm>
              <a:off x="256" y="3756"/>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36"/>
              <a:ext cx="10161" cy="2325"/>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sz="1200">
                  <a:solidFill>
                    <a:schemeClr val="bg1">
                      <a:lumMod val="50000"/>
                    </a:schemeClr>
                  </a:solidFill>
                  <a:latin typeface="Arial" panose="020B0604020202020204" pitchFamily="34" charset="0"/>
                  <a:cs typeface="Arial" panose="020B0604020202020204" pitchFamily="34" charset="0"/>
                </a:rPr>
                <a:t>Highly barrier for vapor, oxygen, gas and light with good performance</a:t>
              </a:r>
              <a:endParaRPr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Easy tear ability and can be gently torn up from any direction</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Each tablet can be individually packaged and protected</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Internal friction coefficient control is accurate</a:t>
              </a:r>
              <a:r>
                <a:rPr lang="en-US" sz="1200">
                  <a:solidFill>
                    <a:schemeClr val="bg1">
                      <a:lumMod val="50000"/>
                    </a:schemeClr>
                  </a:solidFill>
                  <a:latin typeface="Arial" panose="020B0604020202020204" pitchFamily="34" charset="0"/>
                  <a:cs typeface="Arial" panose="020B0604020202020204" pitchFamily="34" charset="0"/>
                </a:rPr>
                <a:t>.</a:t>
              </a:r>
              <a:endParaRPr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grpSp>
        <p:nvGrpSpPr>
          <p:cNvPr id="472" name="组合 471"/>
          <p:cNvGrpSpPr/>
          <p:nvPr/>
        </p:nvGrpSpPr>
        <p:grpSpPr>
          <a:xfrm>
            <a:off x="3763645" y="5291455"/>
            <a:ext cx="3195955" cy="1890395"/>
            <a:chOff x="5766" y="7484"/>
            <a:chExt cx="5033" cy="2977"/>
          </a:xfrm>
        </p:grpSpPr>
        <p:sp>
          <p:nvSpPr>
            <p:cNvPr id="467" name="文本框 466"/>
            <p:cNvSpPr txBox="1"/>
            <p:nvPr/>
          </p:nvSpPr>
          <p:spPr>
            <a:xfrm>
              <a:off x="5766"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lang="zh-CN" altLang="en-US" b="1">
                <a:solidFill>
                  <a:srgbClr val="009944"/>
                </a:solidFill>
                <a:latin typeface="Arial" panose="020B0604020202020204" pitchFamily="34" charset="0"/>
                <a:cs typeface="Arial" panose="020B0604020202020204" pitchFamily="34" charset="0"/>
              </a:endParaRPr>
            </a:p>
          </p:txBody>
        </p:sp>
        <p:sp>
          <p:nvSpPr>
            <p:cNvPr id="468" name="文本框 467"/>
            <p:cNvSpPr txBox="1"/>
            <p:nvPr/>
          </p:nvSpPr>
          <p:spPr>
            <a:xfrm>
              <a:off x="5772" y="8064"/>
              <a:ext cx="4713" cy="2397"/>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rPr>
                <a:t>Protective layer/Printing</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rPr>
                <a:t>Aluminum Foil</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sz="1200">
                  <a:solidFill>
                    <a:schemeClr val="bg1">
                      <a:lumMod val="50000"/>
                    </a:schemeClr>
                  </a:solidFill>
                  <a:latin typeface="Arial" panose="020B0604020202020204" pitchFamily="34" charset="0"/>
                  <a:cs typeface="Arial" panose="020B0604020202020204" pitchFamily="34" charset="0"/>
                </a:rPr>
                <a:t>Glue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sz="1200">
                  <a:solidFill>
                    <a:schemeClr val="bg1">
                      <a:lumMod val="50000"/>
                    </a:schemeClr>
                  </a:solidFill>
                  <a:latin typeface="Arial" panose="020B0604020202020204" pitchFamily="34" charset="0"/>
                  <a:cs typeface="Arial" panose="020B0604020202020204" pitchFamily="34" charset="0"/>
                  <a:sym typeface="+mn-ea"/>
                </a:rPr>
                <a:t>PE.</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2560" y="981075"/>
            <a:ext cx="3813810" cy="1753235"/>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Pharmaceutical tablets, pills, and capsules, drugs that is sensitive to UV rays. trip foil is composed of aluminum foil and PE film, with high barrier property and can effectively prevent moisture and light. Greatly improve the protective for drugs (tablets, pills and capsules), extend the shelf life.</a:t>
            </a:r>
            <a:endParaRPr sz="1200" b="1">
              <a:latin typeface="Arial" panose="020B0604020202020204" pitchFamily="34" charset="0"/>
              <a:cs typeface="Arial" panose="020B0604020202020204" pitchFamily="34" charset="0"/>
            </a:endParaRPr>
          </a:p>
        </p:txBody>
      </p:sp>
      <p:graphicFrame>
        <p:nvGraphicFramePr>
          <p:cNvPr id="13" name="表格 12"/>
          <p:cNvGraphicFramePr/>
          <p:nvPr>
            <p:custDataLst>
              <p:tags r:id="rId3"/>
            </p:custDataLst>
          </p:nvPr>
        </p:nvGraphicFramePr>
        <p:xfrm>
          <a:off x="162560" y="712216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Strip foil</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Alu/PE </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60µm~120µm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80mm-900mm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5" name="图片 4"/>
          <p:cNvPicPr>
            <a:picLocks noChangeAspect="1"/>
          </p:cNvPicPr>
          <p:nvPr/>
        </p:nvPicPr>
        <p:blipFill>
          <a:blip r:embed="rId4"/>
          <a:stretch>
            <a:fillRect/>
          </a:stretch>
        </p:blipFill>
        <p:spPr>
          <a:xfrm>
            <a:off x="162560" y="5131435"/>
            <a:ext cx="3400425" cy="1590675"/>
          </a:xfrm>
          <a:prstGeom prst="rect">
            <a:avLst/>
          </a:prstGeom>
        </p:spPr>
      </p:pic>
      <p:pic>
        <p:nvPicPr>
          <p:cNvPr id="8" name="图片 7"/>
          <p:cNvPicPr>
            <a:picLocks noChangeAspect="1"/>
          </p:cNvPicPr>
          <p:nvPr/>
        </p:nvPicPr>
        <p:blipFill>
          <a:blip r:embed="rId5"/>
          <a:stretch>
            <a:fillRect/>
          </a:stretch>
        </p:blipFill>
        <p:spPr>
          <a:xfrm>
            <a:off x="4769485" y="981075"/>
            <a:ext cx="1735455" cy="209423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3344545" cy="521970"/>
          </a:xfrm>
          <a:prstGeom prst="rect">
            <a:avLst/>
          </a:prstGeom>
          <a:noFill/>
        </p:spPr>
        <p:txBody>
          <a:bodyPr wrap="none" rtlCol="0">
            <a:spAutoFit/>
          </a:bodyPr>
          <a:p>
            <a:pPr algn="l"/>
            <a:r>
              <a:rPr lang="en-US" sz="2800" b="1">
                <a:latin typeface="Arial" panose="020B0604020202020204" pitchFamily="34" charset="0"/>
                <a:cs typeface="Arial" panose="020B0604020202020204" pitchFamily="34" charset="0"/>
              </a:rPr>
              <a:t>Tropical blister foil</a:t>
            </a:r>
            <a:endParaRPr lang="en-US" sz="2800" b="1">
              <a:latin typeface="Arial" panose="020B0604020202020204" pitchFamily="34" charset="0"/>
              <a:cs typeface="Arial" panose="020B0604020202020204" pitchFamily="34" charset="0"/>
            </a:endParaRPr>
          </a:p>
        </p:txBody>
      </p:sp>
      <p:grpSp>
        <p:nvGrpSpPr>
          <p:cNvPr id="2" name="组合 1"/>
          <p:cNvGrpSpPr/>
          <p:nvPr/>
        </p:nvGrpSpPr>
        <p:grpSpPr>
          <a:xfrm>
            <a:off x="162560" y="3950335"/>
            <a:ext cx="6452235" cy="2085975"/>
            <a:chOff x="256" y="3812"/>
            <a:chExt cx="10161" cy="3285"/>
          </a:xfrm>
        </p:grpSpPr>
        <p:sp>
          <p:nvSpPr>
            <p:cNvPr id="12" name="文本框 11"/>
            <p:cNvSpPr txBox="1"/>
            <p:nvPr/>
          </p:nvSpPr>
          <p:spPr>
            <a:xfrm>
              <a:off x="256" y="3812"/>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36"/>
              <a:ext cx="10161" cy="2761"/>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sz="1200">
                  <a:solidFill>
                    <a:schemeClr val="bg1">
                      <a:lumMod val="50000"/>
                    </a:schemeClr>
                  </a:solidFill>
                  <a:latin typeface="Arial" panose="020B0604020202020204" pitchFamily="34" charset="0"/>
                  <a:cs typeface="Arial" panose="020B0604020202020204" pitchFamily="34" charset="0"/>
                </a:rPr>
                <a:t>Enhance the barrier for moisture, light, oxygen, gases and aroma influences</a:t>
              </a:r>
              <a:r>
                <a:rPr lang="en-US" sz="1200">
                  <a:solidFill>
                    <a:schemeClr val="bg1">
                      <a:lumMod val="50000"/>
                    </a:schemeClr>
                  </a:solidFill>
                  <a:latin typeface="Arial" panose="020B0604020202020204" pitchFamily="34" charset="0"/>
                  <a:cs typeface="Arial" panose="020B0604020202020204" pitchFamily="34" charset="0"/>
                </a:rPr>
                <a:t>,extend the shelf life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Economic efficiency for packaging, logistic and warehousing, than Cold formed foil and superior than the sachet packaging too, even almost in the same cost</a:t>
              </a:r>
              <a:r>
                <a:rPr lang="en-US" sz="1200">
                  <a:solidFill>
                    <a:schemeClr val="bg1">
                      <a:lumMod val="50000"/>
                    </a:schemeClr>
                  </a:solidFill>
                  <a:latin typeface="Arial" panose="020B0604020202020204" pitchFamily="34" charset="0"/>
                  <a:cs typeface="Arial" panose="020B0604020202020204" pitchFamily="34" charset="0"/>
                </a:rPr>
                <a:t>.</a:t>
              </a:r>
              <a:endParaRPr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Customized print ability, embossed with a product name or company logo, Enhance the Product Brandattraction.</a:t>
              </a:r>
              <a:endParaRPr sz="1200">
                <a:solidFill>
                  <a:schemeClr val="bg1">
                    <a:lumMod val="50000"/>
                  </a:schemeClr>
                </a:solidFill>
                <a:latin typeface="Arial" panose="020B0604020202020204" pitchFamily="34" charset="0"/>
                <a:cs typeface="Arial" panose="020B0604020202020204" pitchFamily="34" charset="0"/>
              </a:endParaRPr>
            </a:p>
          </p:txBody>
        </p:sp>
      </p:grpSp>
      <p:grpSp>
        <p:nvGrpSpPr>
          <p:cNvPr id="472" name="组合 471"/>
          <p:cNvGrpSpPr/>
          <p:nvPr/>
        </p:nvGrpSpPr>
        <p:grpSpPr>
          <a:xfrm>
            <a:off x="3799205" y="5952490"/>
            <a:ext cx="3195955" cy="1720850"/>
            <a:chOff x="5766" y="7804"/>
            <a:chExt cx="5033" cy="2710"/>
          </a:xfrm>
        </p:grpSpPr>
        <p:sp>
          <p:nvSpPr>
            <p:cNvPr id="467" name="文本框 466"/>
            <p:cNvSpPr txBox="1"/>
            <p:nvPr/>
          </p:nvSpPr>
          <p:spPr>
            <a:xfrm>
              <a:off x="5766" y="780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lang="zh-CN" altLang="en-US" b="1">
                <a:solidFill>
                  <a:srgbClr val="009944"/>
                </a:solidFill>
                <a:latin typeface="Arial" panose="020B0604020202020204" pitchFamily="34" charset="0"/>
                <a:cs typeface="Arial" panose="020B0604020202020204" pitchFamily="34" charset="0"/>
              </a:endParaRPr>
            </a:p>
          </p:txBody>
        </p:sp>
        <p:sp>
          <p:nvSpPr>
            <p:cNvPr id="468" name="文本框 467"/>
            <p:cNvSpPr txBox="1"/>
            <p:nvPr/>
          </p:nvSpPr>
          <p:spPr>
            <a:xfrm>
              <a:off x="5772" y="8117"/>
              <a:ext cx="4713" cy="2397"/>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rPr>
                <a:t>Nylon</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mn-ea"/>
                </a:rPr>
                <a:t>Glue</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rPr>
                <a:t>Aluminum Foil</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sz="1200">
                  <a:solidFill>
                    <a:schemeClr val="bg1">
                      <a:lumMod val="50000"/>
                    </a:schemeClr>
                  </a:solidFill>
                  <a:latin typeface="Arial" panose="020B0604020202020204" pitchFamily="34" charset="0"/>
                  <a:cs typeface="Arial" panose="020B0604020202020204" pitchFamily="34" charset="0"/>
                </a:rPr>
                <a:t>Heal sealing glue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2560" y="812165"/>
            <a:ext cx="3813810" cy="3138170"/>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PA/AL/VC Tropical blister foil (AL-Plastic-AL) is a creative and improved approach for packaging of PVC blister. It is a combination of thermo-formed blister and Formpack. It consists of a cold-modulable</a:t>
            </a:r>
            <a:endParaRPr sz="1200" b="1">
              <a:latin typeface="Arial" panose="020B0604020202020204" pitchFamily="34" charset="0"/>
              <a:cs typeface="Arial" panose="020B0604020202020204" pitchFamily="34" charset="0"/>
            </a:endParaRPr>
          </a:p>
          <a:p>
            <a:pPr algn="l">
              <a:lnSpc>
                <a:spcPct val="150000"/>
              </a:lnSpc>
              <a:buClrTx/>
              <a:buSzTx/>
              <a:buFontTx/>
            </a:pPr>
            <a:r>
              <a:rPr sz="1200" b="1">
                <a:latin typeface="Arial" panose="020B0604020202020204" pitchFamily="34" charset="0"/>
                <a:cs typeface="Arial" panose="020B0604020202020204" pitchFamily="34" charset="0"/>
              </a:rPr>
              <a:t>Plastic-aluminum composite similar to that used for Alu-Alu blister. The goods filled into the plastic blister are therefore hermetically sealed between the top foil and the cold-formed laminate blister and optimally protected against moisture, light, gases and aroma influences</a:t>
            </a:r>
            <a:endParaRPr sz="1200" b="1">
              <a:latin typeface="Arial" panose="020B0604020202020204" pitchFamily="34" charset="0"/>
              <a:cs typeface="Arial" panose="020B0604020202020204" pitchFamily="34" charset="0"/>
            </a:endParaRPr>
          </a:p>
        </p:txBody>
      </p:sp>
      <p:graphicFrame>
        <p:nvGraphicFramePr>
          <p:cNvPr id="13" name="表格 12"/>
          <p:cNvGraphicFramePr/>
          <p:nvPr>
            <p:custDataLst>
              <p:tags r:id="rId3"/>
            </p:custDataLst>
          </p:nvPr>
        </p:nvGraphicFramePr>
        <p:xfrm>
          <a:off x="162560" y="7879715"/>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Tropical blister foil</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 Ny25/AL65/VC</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90µm+10%</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50mm-1000mm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3" name="图片 2"/>
          <p:cNvPicPr>
            <a:picLocks noChangeAspect="1"/>
          </p:cNvPicPr>
          <p:nvPr/>
        </p:nvPicPr>
        <p:blipFill>
          <a:blip r:embed="rId4"/>
          <a:stretch>
            <a:fillRect/>
          </a:stretch>
        </p:blipFill>
        <p:spPr>
          <a:xfrm>
            <a:off x="162560" y="6207125"/>
            <a:ext cx="3152775" cy="1485900"/>
          </a:xfrm>
          <a:prstGeom prst="rect">
            <a:avLst/>
          </a:prstGeom>
        </p:spPr>
      </p:pic>
      <p:pic>
        <p:nvPicPr>
          <p:cNvPr id="5" name="图片 4"/>
          <p:cNvPicPr>
            <a:picLocks noChangeAspect="1"/>
          </p:cNvPicPr>
          <p:nvPr/>
        </p:nvPicPr>
        <p:blipFill>
          <a:blip r:embed="rId5"/>
          <a:stretch>
            <a:fillRect/>
          </a:stretch>
        </p:blipFill>
        <p:spPr>
          <a:xfrm>
            <a:off x="4020185" y="1129030"/>
            <a:ext cx="2188210" cy="16789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3079115" cy="521970"/>
          </a:xfrm>
          <a:prstGeom prst="rect">
            <a:avLst/>
          </a:prstGeom>
          <a:noFill/>
        </p:spPr>
        <p:txBody>
          <a:bodyPr wrap="none" rtlCol="0">
            <a:spAutoFit/>
          </a:bodyPr>
          <a:p>
            <a:pPr algn="l"/>
            <a:r>
              <a:rPr lang="en-US" sz="2800" b="1">
                <a:latin typeface="Arial" panose="020B0604020202020204" pitchFamily="34" charset="0"/>
                <a:cs typeface="Arial" panose="020B0604020202020204" pitchFamily="34" charset="0"/>
              </a:rPr>
              <a:t>Laminated Tubes</a:t>
            </a:r>
            <a:endParaRPr lang="en-US" sz="2800" b="1">
              <a:latin typeface="Arial" panose="020B0604020202020204" pitchFamily="34" charset="0"/>
              <a:cs typeface="Arial" panose="020B0604020202020204" pitchFamily="34" charset="0"/>
            </a:endParaRPr>
          </a:p>
        </p:txBody>
      </p:sp>
      <p:sp>
        <p:nvSpPr>
          <p:cNvPr id="467" name="文本框 466"/>
          <p:cNvSpPr txBox="1"/>
          <p:nvPr/>
        </p:nvSpPr>
        <p:spPr>
          <a:xfrm>
            <a:off x="4150360" y="1157605"/>
            <a:ext cx="2465705" cy="36830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lang="zh-CN" altLang="en-US" b="1">
              <a:solidFill>
                <a:srgbClr val="009944"/>
              </a:solidFill>
              <a:latin typeface="Arial" panose="020B0604020202020204" pitchFamily="34" charset="0"/>
              <a:cs typeface="Arial" panose="020B0604020202020204" pitchFamily="34" charset="0"/>
            </a:endParaRPr>
          </a:p>
        </p:txBody>
      </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2560" y="1220470"/>
            <a:ext cx="3813810" cy="5407660"/>
          </a:xfrm>
          <a:prstGeom prst="rect">
            <a:avLst/>
          </a:prstGeom>
          <a:noFill/>
        </p:spPr>
        <p:txBody>
          <a:bodyPr wrap="square" rtlCol="0">
            <a:spAutoFit/>
          </a:bodyPr>
          <a:p>
            <a:pPr marL="12700" algn="l" rtl="0" eaLnBrk="0">
              <a:lnSpc>
                <a:spcPct val="69000"/>
              </a:lnSpc>
            </a:pPr>
            <a:r>
              <a:rPr sz="1200" b="1" kern="0" spc="-30" dirty="0">
                <a:solidFill>
                  <a:srgbClr val="17375E">
                    <a:alpha val="100000"/>
                  </a:srgbClr>
                </a:solidFill>
                <a:latin typeface="Times New Roman" panose="02020603050405020304"/>
                <a:ea typeface="Times New Roman" panose="02020603050405020304"/>
                <a:cs typeface="Times New Roman" panose="02020603050405020304"/>
                <a:sym typeface="+mn-ea"/>
              </a:rPr>
              <a:t>Mouth</a:t>
            </a:r>
            <a:r>
              <a:rPr sz="1200" b="1" kern="0" spc="40" dirty="0">
                <a:solidFill>
                  <a:srgbClr val="17375E">
                    <a:alpha val="100000"/>
                  </a:srgbClr>
                </a:solidFill>
                <a:latin typeface="Times New Roman" panose="02020603050405020304"/>
                <a:ea typeface="Times New Roman" panose="02020603050405020304"/>
                <a:cs typeface="Times New Roman" panose="02020603050405020304"/>
                <a:sym typeface="+mn-ea"/>
              </a:rPr>
              <a:t> </a:t>
            </a:r>
            <a:r>
              <a:rPr sz="1200" b="1" kern="0" spc="-30" dirty="0">
                <a:solidFill>
                  <a:srgbClr val="17375E">
                    <a:alpha val="100000"/>
                  </a:srgbClr>
                </a:solidFill>
                <a:latin typeface="Times New Roman" panose="02020603050405020304"/>
                <a:ea typeface="Times New Roman" panose="02020603050405020304"/>
                <a:cs typeface="Times New Roman" panose="02020603050405020304"/>
                <a:sym typeface="+mn-ea"/>
              </a:rPr>
              <a:t>care</a:t>
            </a:r>
            <a:r>
              <a:rPr sz="1200" b="1" kern="0" dirty="0">
                <a:solidFill>
                  <a:srgbClr val="17375E">
                    <a:alpha val="100000"/>
                  </a:srgbClr>
                </a:solidFill>
                <a:latin typeface="Times New Roman" panose="02020603050405020304"/>
                <a:ea typeface="Times New Roman" panose="02020603050405020304"/>
                <a:cs typeface="Times New Roman" panose="02020603050405020304"/>
                <a:sym typeface="+mn-ea"/>
              </a:rPr>
              <a:t>  </a:t>
            </a:r>
            <a:endParaRPr sz="1200" dirty="0">
              <a:latin typeface="Times New Roman" panose="02020603050405020304"/>
              <a:ea typeface="Times New Roman" panose="02020603050405020304"/>
              <a:cs typeface="Times New Roman" panose="02020603050405020304"/>
            </a:endParaRPr>
          </a:p>
          <a:p>
            <a:pPr marL="55880" indent="117475" algn="l" rtl="0" eaLnBrk="0">
              <a:lnSpc>
                <a:spcPct val="92000"/>
              </a:lnSpc>
              <a:spcBef>
                <a:spcPts val="400"/>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Holding leading market share in vari</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ous</a:t>
            </a:r>
            <a:r>
              <a:rPr sz="1200" kern="0" spc="3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countries,</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our</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global partners include Colgate-Palmo</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live, Unilever</a:t>
            </a:r>
            <a:r>
              <a:rPr sz="1200" kern="0" spc="10" dirty="0">
                <a:solidFill>
                  <a:srgbClr val="808080">
                    <a:alpha val="100000"/>
                  </a:srgbClr>
                </a:solidFill>
                <a:latin typeface="宋体" panose="02010600030101010101" pitchFamily="2" charset="-122"/>
                <a:ea typeface="宋体" panose="02010600030101010101" pitchFamily="2" charset="-122"/>
                <a:cs typeface="宋体" panose="02010600030101010101" pitchFamily="2" charset="-122"/>
                <a:sym typeface="+mn-ea"/>
              </a:rPr>
              <a:t>，</a:t>
            </a:r>
            <a:endParaRPr sz="1200" dirty="0">
              <a:latin typeface="宋体" panose="02010600030101010101" pitchFamily="2" charset="-122"/>
              <a:ea typeface="宋体" panose="02010600030101010101" pitchFamily="2" charset="-122"/>
              <a:cs typeface="宋体" panose="02010600030101010101" pitchFamily="2" charset="-122"/>
            </a:endParaRPr>
          </a:p>
          <a:p>
            <a:pPr marL="55245" algn="l" rtl="0" eaLnBrk="0">
              <a:lnSpc>
                <a:spcPct val="82000"/>
              </a:lnSpc>
              <a:spcBef>
                <a:spcPts val="150"/>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Procter &amp; Gamble, and Herrin</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gton.</a:t>
            </a:r>
            <a:endParaRPr sz="1200" dirty="0">
              <a:latin typeface="Times New Roman" panose="02020603050405020304"/>
              <a:ea typeface="Times New Roman" panose="02020603050405020304"/>
              <a:cs typeface="Times New Roman" panose="02020603050405020304"/>
            </a:endParaRPr>
          </a:p>
          <a:p>
            <a:pPr marL="173990" algn="l" rtl="0" eaLnBrk="0">
              <a:lnSpc>
                <a:spcPct val="77000"/>
              </a:lnSpc>
              <a:spcBef>
                <a:spcPts val="135"/>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Based on diverse customer needs, A</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ssol</a:t>
            </a:r>
            <a:r>
              <a:rPr sz="1200" kern="0" spc="3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offers</a:t>
            </a:r>
            <a:endParaRPr sz="1200" dirty="0">
              <a:latin typeface="Times New Roman" panose="02020603050405020304"/>
              <a:ea typeface="Times New Roman" panose="02020603050405020304"/>
              <a:cs typeface="Times New Roman" panose="02020603050405020304"/>
            </a:endParaRPr>
          </a:p>
          <a:p>
            <a:pPr marL="53975" indent="1905" algn="l" rtl="0" eaLnBrk="0">
              <a:lnSpc>
                <a:spcPct val="92000"/>
              </a:lnSpc>
              <a:spcBef>
                <a:spcPts val="150"/>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costomized packaging solutions includ</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ing sheet</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structur,</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tube diameter, sheet col</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or,</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and printing.</a:t>
            </a:r>
            <a:endParaRPr sz="1200" dirty="0">
              <a:latin typeface="Times New Roman" panose="02020603050405020304"/>
              <a:ea typeface="Times New Roman" panose="02020603050405020304"/>
              <a:cs typeface="Times New Roman" panose="02020603050405020304"/>
            </a:endParaRPr>
          </a:p>
          <a:p>
            <a:pPr marL="15875" algn="l" rtl="0" eaLnBrk="0">
              <a:lnSpc>
                <a:spcPct val="70000"/>
              </a:lnSpc>
              <a:spcBef>
                <a:spcPts val="235"/>
              </a:spcBef>
            </a:pPr>
            <a:r>
              <a:rPr sz="1200" b="1" kern="0" spc="-10" dirty="0">
                <a:solidFill>
                  <a:srgbClr val="17375E">
                    <a:alpha val="100000"/>
                  </a:srgbClr>
                </a:solidFill>
                <a:latin typeface="Times New Roman" panose="02020603050405020304"/>
                <a:ea typeface="Times New Roman" panose="02020603050405020304"/>
                <a:cs typeface="Times New Roman" panose="02020603050405020304"/>
                <a:sym typeface="+mn-ea"/>
              </a:rPr>
              <a:t>Medicine an</a:t>
            </a:r>
            <a:r>
              <a:rPr sz="1200" b="1" kern="0" spc="-20" dirty="0">
                <a:solidFill>
                  <a:srgbClr val="17375E">
                    <a:alpha val="100000"/>
                  </a:srgbClr>
                </a:solidFill>
                <a:latin typeface="Times New Roman" panose="02020603050405020304"/>
                <a:ea typeface="Times New Roman" panose="02020603050405020304"/>
                <a:cs typeface="Times New Roman" panose="02020603050405020304"/>
                <a:sym typeface="+mn-ea"/>
              </a:rPr>
              <a:t>d</a:t>
            </a:r>
            <a:r>
              <a:rPr sz="1200" b="1" kern="0" spc="30" dirty="0">
                <a:solidFill>
                  <a:srgbClr val="17375E">
                    <a:alpha val="100000"/>
                  </a:srgbClr>
                </a:solidFill>
                <a:latin typeface="Times New Roman" panose="02020603050405020304"/>
                <a:ea typeface="Times New Roman" panose="02020603050405020304"/>
                <a:cs typeface="Times New Roman" panose="02020603050405020304"/>
                <a:sym typeface="+mn-ea"/>
              </a:rPr>
              <a:t> </a:t>
            </a:r>
            <a:r>
              <a:rPr sz="1200" b="1" kern="0" spc="-20" dirty="0">
                <a:solidFill>
                  <a:srgbClr val="17375E">
                    <a:alpha val="100000"/>
                  </a:srgbClr>
                </a:solidFill>
                <a:latin typeface="Times New Roman" panose="02020603050405020304"/>
                <a:ea typeface="Times New Roman" panose="02020603050405020304"/>
                <a:cs typeface="Times New Roman" panose="02020603050405020304"/>
                <a:sym typeface="+mn-ea"/>
              </a:rPr>
              <a:t>Health</a:t>
            </a:r>
            <a:r>
              <a:rPr sz="1200" b="1" kern="0" dirty="0">
                <a:solidFill>
                  <a:srgbClr val="17375E">
                    <a:alpha val="100000"/>
                  </a:srgbClr>
                </a:solidFill>
                <a:latin typeface="Times New Roman" panose="02020603050405020304"/>
                <a:ea typeface="Times New Roman" panose="02020603050405020304"/>
                <a:cs typeface="Times New Roman" panose="02020603050405020304"/>
                <a:sym typeface="+mn-ea"/>
              </a:rPr>
              <a:t>  </a:t>
            </a:r>
            <a:endParaRPr sz="1200" dirty="0">
              <a:latin typeface="Times New Roman" panose="02020603050405020304"/>
              <a:ea typeface="Times New Roman" panose="02020603050405020304"/>
              <a:cs typeface="Times New Roman" panose="02020603050405020304"/>
            </a:endParaRPr>
          </a:p>
          <a:p>
            <a:pPr marL="42545" indent="121285" algn="l" rtl="0" eaLnBrk="0">
              <a:lnSpc>
                <a:spcPct val="92000"/>
              </a:lnSpc>
              <a:spcBef>
                <a:spcPts val="525"/>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It is widely used in the packaging of</a:t>
            </a:r>
            <a:r>
              <a:rPr sz="1200" kern="0" spc="-7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pharmace</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utical</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products such as eye gels,</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topical</a:t>
            </a:r>
            <a:r>
              <a:rPr sz="1200" kern="0" spc="5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skin</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 products, burn</a:t>
            </a:r>
            <a:endParaRPr sz="1200" dirty="0">
              <a:latin typeface="Times New Roman" panose="02020603050405020304"/>
              <a:ea typeface="Times New Roman" panose="02020603050405020304"/>
              <a:cs typeface="Times New Roman" panose="02020603050405020304"/>
            </a:endParaRPr>
          </a:p>
          <a:p>
            <a:pPr marL="45720" algn="l" rtl="0" eaLnBrk="0">
              <a:lnSpc>
                <a:spcPct val="77000"/>
              </a:lnSpc>
              <a:spcBef>
                <a:spcPts val="145"/>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ointments, and hemorrhoid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creams.</a:t>
            </a:r>
            <a:endParaRPr sz="1200" dirty="0">
              <a:latin typeface="Times New Roman" panose="02020603050405020304"/>
              <a:ea typeface="Times New Roman" panose="02020603050405020304"/>
              <a:cs typeface="Times New Roman" panose="02020603050405020304"/>
            </a:endParaRPr>
          </a:p>
          <a:p>
            <a:pPr marL="31115" algn="l" rtl="0" eaLnBrk="0">
              <a:lnSpc>
                <a:spcPct val="69000"/>
              </a:lnSpc>
              <a:spcBef>
                <a:spcPts val="570"/>
              </a:spcBef>
            </a:pPr>
            <a:r>
              <a:rPr sz="1200" b="1" kern="0" spc="-10" dirty="0">
                <a:solidFill>
                  <a:srgbClr val="17375E">
                    <a:alpha val="100000"/>
                  </a:srgbClr>
                </a:solidFill>
                <a:latin typeface="Times New Roman" panose="02020603050405020304"/>
                <a:ea typeface="Times New Roman" panose="02020603050405020304"/>
                <a:cs typeface="Times New Roman" panose="02020603050405020304"/>
                <a:sym typeface="+mn-ea"/>
              </a:rPr>
              <a:t>Food</a:t>
            </a:r>
            <a:r>
              <a:rPr sz="1200" b="1" kern="0" dirty="0">
                <a:solidFill>
                  <a:srgbClr val="17375E">
                    <a:alpha val="100000"/>
                  </a:srgbClr>
                </a:solidFill>
                <a:latin typeface="Times New Roman" panose="02020603050405020304"/>
                <a:ea typeface="Times New Roman" panose="02020603050405020304"/>
                <a:cs typeface="Times New Roman" panose="02020603050405020304"/>
                <a:sym typeface="+mn-ea"/>
              </a:rPr>
              <a:t>  </a:t>
            </a:r>
            <a:endParaRPr sz="1200" dirty="0">
              <a:latin typeface="Times New Roman" panose="02020603050405020304"/>
              <a:ea typeface="Times New Roman" panose="02020603050405020304"/>
              <a:cs typeface="Times New Roman" panose="02020603050405020304"/>
            </a:endParaRPr>
          </a:p>
          <a:p>
            <a:pPr marL="139065" algn="l" rtl="0" eaLnBrk="0">
              <a:lnSpc>
                <a:spcPct val="82000"/>
              </a:lnSpc>
              <a:spcBef>
                <a:spcPts val="520"/>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The tubes can withstand temperatures up</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 to 90°C.</a:t>
            </a:r>
            <a:endParaRPr sz="1200" dirty="0">
              <a:latin typeface="Times New Roman" panose="02020603050405020304"/>
              <a:ea typeface="Times New Roman" panose="02020603050405020304"/>
              <a:cs typeface="Times New Roman" panose="02020603050405020304"/>
            </a:endParaRPr>
          </a:p>
          <a:p>
            <a:pPr marL="41275" indent="-20955" algn="l" rtl="0" eaLnBrk="0">
              <a:lnSpc>
                <a:spcPct val="92000"/>
              </a:lnSpc>
              <a:spcBef>
                <a:spcPts val="110"/>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Composite tubes are used in food packaging for c</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ondensed</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milk, chili sauce, wasabi, and various</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sa</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uces</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and</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jams.</a:t>
            </a:r>
            <a:endParaRPr sz="1200" dirty="0">
              <a:latin typeface="Times New Roman" panose="02020603050405020304"/>
              <a:ea typeface="Times New Roman" panose="02020603050405020304"/>
              <a:cs typeface="Times New Roman" panose="02020603050405020304"/>
            </a:endParaRPr>
          </a:p>
          <a:p>
            <a:pPr marL="15875" algn="l" rtl="0" eaLnBrk="0">
              <a:lnSpc>
                <a:spcPct val="71000"/>
              </a:lnSpc>
              <a:spcBef>
                <a:spcPts val="605"/>
              </a:spcBef>
            </a:pPr>
            <a:r>
              <a:rPr sz="1200" b="1" kern="0" spc="-30" dirty="0">
                <a:solidFill>
                  <a:srgbClr val="17375E">
                    <a:alpha val="100000"/>
                  </a:srgbClr>
                </a:solidFill>
                <a:latin typeface="Times New Roman" panose="02020603050405020304"/>
                <a:ea typeface="Times New Roman" panose="02020603050405020304"/>
                <a:cs typeface="Times New Roman" panose="02020603050405020304"/>
                <a:sym typeface="+mn-ea"/>
              </a:rPr>
              <a:t>Home</a:t>
            </a:r>
            <a:r>
              <a:rPr sz="1200" b="1" kern="0" spc="90" dirty="0">
                <a:solidFill>
                  <a:srgbClr val="17375E">
                    <a:alpha val="100000"/>
                  </a:srgbClr>
                </a:solidFill>
                <a:latin typeface="Times New Roman" panose="02020603050405020304"/>
                <a:ea typeface="Times New Roman" panose="02020603050405020304"/>
                <a:cs typeface="Times New Roman" panose="02020603050405020304"/>
                <a:sym typeface="+mn-ea"/>
              </a:rPr>
              <a:t> </a:t>
            </a:r>
            <a:r>
              <a:rPr sz="1200" b="1" kern="0" spc="-30" dirty="0">
                <a:solidFill>
                  <a:srgbClr val="17375E">
                    <a:alpha val="100000"/>
                  </a:srgbClr>
                </a:solidFill>
                <a:latin typeface="Times New Roman" panose="02020603050405020304"/>
                <a:ea typeface="Times New Roman" panose="02020603050405020304"/>
                <a:cs typeface="Times New Roman" panose="02020603050405020304"/>
                <a:sym typeface="+mn-ea"/>
              </a:rPr>
              <a:t>Care </a:t>
            </a:r>
            <a:r>
              <a:rPr sz="1200" kern="0" spc="-30" dirty="0">
                <a:solidFill>
                  <a:srgbClr val="163D73">
                    <a:alpha val="100000"/>
                  </a:srgbClr>
                </a:solidFill>
                <a:latin typeface="微软雅黑" panose="020B0503020204020204" charset="-122"/>
                <a:ea typeface="微软雅黑" panose="020B0503020204020204" charset="-122"/>
                <a:cs typeface="微软雅黑" panose="020B0503020204020204" charset="-122"/>
                <a:sym typeface="+mn-ea"/>
              </a:rPr>
              <a:t>」</a:t>
            </a:r>
            <a:endParaRPr sz="1200" dirty="0">
              <a:latin typeface="微软雅黑" panose="020B0503020204020204" charset="-122"/>
              <a:ea typeface="微软雅黑" panose="020B0503020204020204" charset="-122"/>
              <a:cs typeface="微软雅黑" panose="020B0503020204020204" charset="-122"/>
            </a:endParaRPr>
          </a:p>
          <a:p>
            <a:pPr marL="20320" indent="119380" algn="l" rtl="0" eaLnBrk="0">
              <a:lnSpc>
                <a:spcPct val="95000"/>
              </a:lnSpc>
              <a:spcBef>
                <a:spcPts val="565"/>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Aesol tubing features a high-barr</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ier sheet</a:t>
            </a:r>
            <a:r>
              <a:rPr sz="1200" kern="0" spc="5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structure that</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protects ointments containing oils an</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d</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active ingredients.</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It features a specially designed long,</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 pointed nozzle</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and</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an</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easy-to-twis</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t end.</a:t>
            </a:r>
            <a:endParaRPr sz="1200" dirty="0">
              <a:latin typeface="Times New Roman" panose="02020603050405020304"/>
              <a:ea typeface="Times New Roman" panose="02020603050405020304"/>
              <a:cs typeface="Times New Roman" panose="02020603050405020304"/>
            </a:endParaRPr>
          </a:p>
          <a:p>
            <a:pPr marL="22860" indent="-1270" algn="l" rtl="0" eaLnBrk="0">
              <a:lnSpc>
                <a:spcPct val="92000"/>
              </a:lnSpc>
              <a:spcBef>
                <a:spcPts val="115"/>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Widely used in industrial applicatio</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ns such</a:t>
            </a:r>
            <a:r>
              <a:rPr sz="1200" kern="0" spc="3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as</a:t>
            </a:r>
            <a:r>
              <a:rPr sz="1200" kern="0" spc="4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adhesives,</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lubricants, pigments, and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shoe polish.</a:t>
            </a:r>
            <a:endParaRPr sz="1200" dirty="0">
              <a:latin typeface="Times New Roman" panose="02020603050405020304"/>
              <a:ea typeface="Times New Roman" panose="02020603050405020304"/>
              <a:cs typeface="Times New Roman" panose="02020603050405020304"/>
            </a:endParaRPr>
          </a:p>
          <a:p>
            <a:pPr marL="14605" algn="l" rtl="0" eaLnBrk="0">
              <a:lnSpc>
                <a:spcPct val="70000"/>
              </a:lnSpc>
              <a:spcBef>
                <a:spcPts val="790"/>
              </a:spcBef>
            </a:pPr>
            <a:r>
              <a:rPr sz="1200" b="1" kern="0" spc="-10" dirty="0">
                <a:solidFill>
                  <a:srgbClr val="17375E">
                    <a:alpha val="100000"/>
                  </a:srgbClr>
                </a:solidFill>
                <a:latin typeface="Times New Roman" panose="02020603050405020304"/>
                <a:ea typeface="Times New Roman" panose="02020603050405020304"/>
                <a:cs typeface="Times New Roman" panose="02020603050405020304"/>
                <a:sym typeface="+mn-ea"/>
              </a:rPr>
              <a:t>Cosmetics</a:t>
            </a:r>
            <a:r>
              <a:rPr sz="1200" b="1" kern="0" spc="20" dirty="0">
                <a:solidFill>
                  <a:srgbClr val="17375E">
                    <a:alpha val="100000"/>
                  </a:srgbClr>
                </a:solidFill>
                <a:latin typeface="Times New Roman" panose="02020603050405020304"/>
                <a:ea typeface="Times New Roman" panose="02020603050405020304"/>
                <a:cs typeface="Times New Roman" panose="02020603050405020304"/>
                <a:sym typeface="+mn-ea"/>
              </a:rPr>
              <a:t>  </a:t>
            </a:r>
            <a:endParaRPr sz="1200" dirty="0">
              <a:latin typeface="Times New Roman" panose="02020603050405020304"/>
              <a:ea typeface="Times New Roman" panose="02020603050405020304"/>
              <a:cs typeface="Times New Roman" panose="02020603050405020304"/>
            </a:endParaRPr>
          </a:p>
          <a:p>
            <a:pPr marL="172720" algn="l" rtl="0" eaLnBrk="0">
              <a:lnSpc>
                <a:spcPct val="82000"/>
              </a:lnSpc>
              <a:spcBef>
                <a:spcPts val="795"/>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Product applications include hand c</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reams, facial</a:t>
            </a:r>
            <a:endParaRPr sz="1200" dirty="0">
              <a:latin typeface="Times New Roman" panose="02020603050405020304"/>
              <a:ea typeface="Times New Roman" panose="02020603050405020304"/>
              <a:cs typeface="Times New Roman" panose="02020603050405020304"/>
            </a:endParaRPr>
          </a:p>
          <a:p>
            <a:pPr marL="55245" indent="-23495" algn="l" rtl="0" eaLnBrk="0">
              <a:lnSpc>
                <a:spcPct val="92000"/>
              </a:lnSpc>
              <a:spcBef>
                <a:spcPts val="105"/>
              </a:spcBef>
            </a:pP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cleansers, BB creams, conditioners, shampo</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os,</a:t>
            </a:r>
            <a:r>
              <a:rPr sz="1200" kern="0" spc="5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sunscreens,</a:t>
            </a:r>
            <a:r>
              <a:rPr sz="1200" kern="0" dirty="0">
                <a:solidFill>
                  <a:srgbClr val="808080">
                    <a:alpha val="100000"/>
                  </a:srgbClr>
                </a:solidFill>
                <a:latin typeface="Times New Roman" panose="02020603050405020304"/>
                <a:ea typeface="Times New Roman" panose="02020603050405020304"/>
                <a:cs typeface="Times New Roman" panose="02020603050405020304"/>
                <a:sym typeface="+mn-ea"/>
              </a:rPr>
              <a:t> </a:t>
            </a:r>
            <a:r>
              <a:rPr sz="1200" kern="0" spc="20" dirty="0">
                <a:solidFill>
                  <a:srgbClr val="808080">
                    <a:alpha val="100000"/>
                  </a:srgbClr>
                </a:solidFill>
                <a:latin typeface="Times New Roman" panose="02020603050405020304"/>
                <a:ea typeface="Times New Roman" panose="02020603050405020304"/>
                <a:cs typeface="Times New Roman" panose="02020603050405020304"/>
                <a:sym typeface="+mn-ea"/>
              </a:rPr>
              <a:t>and other skincare </a:t>
            </a:r>
            <a:r>
              <a:rPr sz="1200" kern="0" spc="10" dirty="0">
                <a:solidFill>
                  <a:srgbClr val="808080">
                    <a:alpha val="100000"/>
                  </a:srgbClr>
                </a:solidFill>
                <a:latin typeface="Times New Roman" panose="02020603050405020304"/>
                <a:ea typeface="Times New Roman" panose="02020603050405020304"/>
                <a:cs typeface="Times New Roman" panose="02020603050405020304"/>
                <a:sym typeface="+mn-ea"/>
              </a:rPr>
              <a:t>products.</a:t>
            </a:r>
            <a:endParaRPr sz="1200" dirty="0">
              <a:latin typeface="Times New Roman" panose="02020603050405020304"/>
              <a:ea typeface="Times New Roman" panose="02020603050405020304"/>
              <a:cs typeface="Times New Roman" panose="02020603050405020304"/>
            </a:endParaRPr>
          </a:p>
          <a:p>
            <a:pPr algn="l">
              <a:lnSpc>
                <a:spcPct val="150000"/>
              </a:lnSpc>
              <a:buClrTx/>
              <a:buSzTx/>
              <a:buFontTx/>
            </a:pPr>
            <a:endParaRPr sz="1200" b="1">
              <a:latin typeface="Arial" panose="020B0604020202020204" pitchFamily="34" charset="0"/>
              <a:cs typeface="Arial" panose="020B0604020202020204" pitchFamily="34" charset="0"/>
            </a:endParaRPr>
          </a:p>
        </p:txBody>
      </p:sp>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6" name="图片 5"/>
          <p:cNvPicPr>
            <a:picLocks noChangeAspect="1"/>
          </p:cNvPicPr>
          <p:nvPr/>
        </p:nvPicPr>
        <p:blipFill>
          <a:blip r:embed="rId3">
            <a:clrChange>
              <a:clrFrom>
                <a:srgbClr val="FEFEFE">
                  <a:alpha val="100000"/>
                </a:srgbClr>
              </a:clrFrom>
              <a:clrTo>
                <a:srgbClr val="FEFEFE">
                  <a:alpha val="100000"/>
                  <a:alpha val="0"/>
                </a:srgbClr>
              </a:clrTo>
            </a:clrChange>
          </a:blip>
          <a:stretch>
            <a:fillRect/>
          </a:stretch>
        </p:blipFill>
        <p:spPr>
          <a:xfrm>
            <a:off x="3803015" y="1525905"/>
            <a:ext cx="2993390" cy="2642235"/>
          </a:xfrm>
          <a:prstGeom prst="rect">
            <a:avLst/>
          </a:prstGeom>
        </p:spPr>
      </p:pic>
      <p:pic>
        <p:nvPicPr>
          <p:cNvPr id="8" name="图片 7"/>
          <p:cNvPicPr>
            <a:picLocks noChangeAspect="1"/>
          </p:cNvPicPr>
          <p:nvPr/>
        </p:nvPicPr>
        <p:blipFill>
          <a:blip r:embed="rId4">
            <a:clrChange>
              <a:clrFrom>
                <a:srgbClr val="FEFEFE">
                  <a:alpha val="100000"/>
                </a:srgbClr>
              </a:clrFrom>
              <a:clrTo>
                <a:srgbClr val="FEFEFE">
                  <a:alpha val="100000"/>
                  <a:alpha val="0"/>
                </a:srgbClr>
              </a:clrTo>
            </a:clrChange>
          </a:blip>
          <a:stretch>
            <a:fillRect/>
          </a:stretch>
        </p:blipFill>
        <p:spPr>
          <a:xfrm>
            <a:off x="254635" y="6603365"/>
            <a:ext cx="6290945" cy="2668905"/>
          </a:xfrm>
          <a:prstGeom prst="rect">
            <a:avLst/>
          </a:prstGeom>
        </p:spPr>
      </p:pic>
      <p:pic>
        <p:nvPicPr>
          <p:cNvPr id="11" name="图片 10"/>
          <p:cNvPicPr>
            <a:picLocks noChangeAspect="1"/>
          </p:cNvPicPr>
          <p:nvPr/>
        </p:nvPicPr>
        <p:blipFill>
          <a:blip r:embed="rId5">
            <a:clrChange>
              <a:clrFrom>
                <a:srgbClr val="FEFEFE">
                  <a:alpha val="100000"/>
                </a:srgbClr>
              </a:clrFrom>
              <a:clrTo>
                <a:srgbClr val="FEFEFE">
                  <a:alpha val="100000"/>
                  <a:alpha val="0"/>
                </a:srgbClr>
              </a:clrTo>
            </a:clrChange>
          </a:blip>
          <a:stretch>
            <a:fillRect/>
          </a:stretch>
        </p:blipFill>
        <p:spPr>
          <a:xfrm>
            <a:off x="3904615" y="4551045"/>
            <a:ext cx="2855595" cy="167005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304800"/>
            <a:ext cx="2960370" cy="306705"/>
          </a:xfrm>
          <a:prstGeom prst="rect">
            <a:avLst/>
          </a:prstGeom>
          <a:noFill/>
        </p:spPr>
        <p:txBody>
          <a:bodyPr wrap="none" rtlCol="0">
            <a:spAutoFit/>
          </a:bodyPr>
          <a:p>
            <a:pPr algn="l"/>
            <a:r>
              <a:rPr lang="en-US" sz="1400" b="1">
                <a:latin typeface="Arial" panose="020B0604020202020204" pitchFamily="34" charset="0"/>
                <a:cs typeface="Arial" panose="020B0604020202020204" pitchFamily="34" charset="0"/>
              </a:rPr>
              <a:t>MoistCatch Sachet or Pouch Foil</a:t>
            </a:r>
            <a:endParaRPr lang="en-US" sz="1400" b="1">
              <a:latin typeface="Arial" panose="020B0604020202020204" pitchFamily="34" charset="0"/>
              <a:cs typeface="Arial" panose="020B0604020202020204" pitchFamily="34" charset="0"/>
            </a:endParaRPr>
          </a:p>
        </p:txBody>
      </p:sp>
      <p:grpSp>
        <p:nvGrpSpPr>
          <p:cNvPr id="2" name="组合 1"/>
          <p:cNvGrpSpPr/>
          <p:nvPr/>
        </p:nvGrpSpPr>
        <p:grpSpPr>
          <a:xfrm>
            <a:off x="162560" y="2697480"/>
            <a:ext cx="6452235" cy="2952750"/>
            <a:chOff x="256" y="3756"/>
            <a:chExt cx="10161" cy="4650"/>
          </a:xfrm>
        </p:grpSpPr>
        <p:sp>
          <p:nvSpPr>
            <p:cNvPr id="12" name="文本框 11"/>
            <p:cNvSpPr txBox="1"/>
            <p:nvPr/>
          </p:nvSpPr>
          <p:spPr>
            <a:xfrm>
              <a:off x="256" y="3756"/>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36"/>
              <a:ext cx="10161" cy="4070"/>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The most effective barrier capabilities, superior drying capabilities, enhance active ingredients protection, sensitive products for moisture or hygroscopic</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Moisture and gad absorbents dispersed within resin at high concentration rate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Maintain high moisture-absorption performance for a long shelf life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Excellent barrier to enhance active ingredients protection, and sensitive products for moisture or hygroscopic</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Extend pharmaceutical product shelf life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grpSp>
        <p:nvGrpSpPr>
          <p:cNvPr id="472" name="组合 471"/>
          <p:cNvGrpSpPr/>
          <p:nvPr/>
        </p:nvGrpSpPr>
        <p:grpSpPr>
          <a:xfrm>
            <a:off x="3763645" y="5291455"/>
            <a:ext cx="3195955" cy="1567180"/>
            <a:chOff x="5766" y="7484"/>
            <a:chExt cx="5033" cy="2468"/>
          </a:xfrm>
        </p:grpSpPr>
        <p:sp>
          <p:nvSpPr>
            <p:cNvPr id="467" name="文本框 466"/>
            <p:cNvSpPr txBox="1"/>
            <p:nvPr/>
          </p:nvSpPr>
          <p:spPr>
            <a:xfrm>
              <a:off x="5766"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b="1">
                  <a:solidFill>
                    <a:srgbClr val="053B95"/>
                  </a:solidFill>
                  <a:latin typeface="Arial" panose="020B0604020202020204" pitchFamily="34" charset="0"/>
                  <a:cs typeface="Arial" panose="020B0604020202020204" pitchFamily="34" charset="0"/>
                  <a:sym typeface="+mn-ea"/>
                </a:rPr>
                <a:t>Application</a:t>
              </a:r>
              <a:endParaRPr b="1">
                <a:solidFill>
                  <a:srgbClr val="053B95"/>
                </a:solidFill>
                <a:latin typeface="Arial" panose="020B0604020202020204" pitchFamily="34" charset="0"/>
                <a:cs typeface="Arial" panose="020B0604020202020204" pitchFamily="34" charset="0"/>
                <a:sym typeface="+mn-ea"/>
              </a:endParaRPr>
            </a:p>
          </p:txBody>
        </p:sp>
        <p:sp>
          <p:nvSpPr>
            <p:cNvPr id="468" name="文本框 467"/>
            <p:cNvSpPr txBox="1"/>
            <p:nvPr/>
          </p:nvSpPr>
          <p:spPr>
            <a:xfrm>
              <a:off x="5772" y="8064"/>
              <a:ext cx="4713" cy="1888"/>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rPr>
                <a:t>Probiotics (Active bacteria moisture sensitive), Diagnostic Strips.Blood Glucose Test Strips,Drugs-OTC,PET care, Medical device, Electronic equipment.</a:t>
              </a: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2560" y="981075"/>
            <a:ext cx="3813810" cy="1476375"/>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The Laminated foil include special PE layer, PE layer combine resin with desiccants. It have function as moisture absorbe. MoistCatch laminated foil can make perfect solution for moisture-reactive products.</a:t>
            </a:r>
            <a:endParaRPr sz="1200" b="1">
              <a:latin typeface="Arial" panose="020B0604020202020204" pitchFamily="34" charset="0"/>
              <a:cs typeface="Arial" panose="020B0604020202020204" pitchFamily="34" charset="0"/>
            </a:endParaRPr>
          </a:p>
        </p:txBody>
      </p:sp>
      <p:graphicFrame>
        <p:nvGraphicFramePr>
          <p:cNvPr id="13" name="表格 12"/>
          <p:cNvGraphicFramePr/>
          <p:nvPr>
            <p:custDataLst>
              <p:tags r:id="rId3"/>
            </p:custDataLst>
          </p:nvPr>
        </p:nvGraphicFramePr>
        <p:xfrm>
          <a:off x="162560" y="712216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PTP Alu foil</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PET/AL/PE</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70µm~150µm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50mm-600mm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23581" name="图片 13" descr="C:\Users\Mr.Shane Lee\AppData\Roaming\Tencent\Users\1602917825\QQ\WinTemp\RichOle\43HZK6_E[JK2TC~)WKD89@W.png"/>
          <p:cNvPicPr>
            <a:picLocks noChangeAspect="1" noChangeArrowheads="1"/>
          </p:cNvPicPr>
          <p:nvPr/>
        </p:nvPicPr>
        <p:blipFill>
          <a:blip r:embed="rId4" cstate="print"/>
          <a:srcRect/>
          <a:stretch>
            <a:fillRect/>
          </a:stretch>
        </p:blipFill>
        <p:spPr>
          <a:xfrm>
            <a:off x="3976370" y="919798"/>
            <a:ext cx="1964690" cy="1647825"/>
          </a:xfrm>
          <a:prstGeom prst="rect">
            <a:avLst/>
          </a:prstGeom>
          <a:noFill/>
          <a:ln w="9525">
            <a:noFill/>
            <a:miter lim="800000"/>
            <a:headEnd/>
            <a:tailEnd/>
          </a:ln>
        </p:spPr>
      </p:pic>
      <p:pic>
        <p:nvPicPr>
          <p:cNvPr id="23568" name="图片 26" descr="C:\Users\Mr.Shane Lee\AppData\Roaming\Tencent\Users\1602917825\QQ\WinTemp\RichOle\N87(IG[A(3YLK6%YXK$8A3A.png"/>
          <p:cNvPicPr>
            <a:picLocks noChangeAspect="1" noChangeArrowheads="1"/>
          </p:cNvPicPr>
          <p:nvPr/>
        </p:nvPicPr>
        <p:blipFill>
          <a:blip r:embed="rId5"/>
          <a:srcRect/>
          <a:stretch>
            <a:fillRect/>
          </a:stretch>
        </p:blipFill>
        <p:spPr>
          <a:xfrm>
            <a:off x="339090" y="5359400"/>
            <a:ext cx="2783840" cy="119634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304800"/>
            <a:ext cx="2418080" cy="460375"/>
          </a:xfrm>
          <a:prstGeom prst="rect">
            <a:avLst/>
          </a:prstGeom>
          <a:noFill/>
        </p:spPr>
        <p:txBody>
          <a:bodyPr wrap="none" rtlCol="0">
            <a:spAutoFit/>
          </a:bodyPr>
          <a:p>
            <a:pPr algn="l"/>
            <a:r>
              <a:rPr lang="en-US" sz="2400" b="1">
                <a:latin typeface="Arial" panose="020B0604020202020204" pitchFamily="34" charset="0"/>
                <a:cs typeface="Arial" panose="020B0604020202020204" pitchFamily="34" charset="0"/>
              </a:rPr>
              <a:t>Stick Pack Film</a:t>
            </a:r>
            <a:endParaRPr lang="en-US" sz="2400" b="1">
              <a:latin typeface="Arial" panose="020B0604020202020204" pitchFamily="34" charset="0"/>
              <a:cs typeface="Arial" panose="020B0604020202020204" pitchFamily="34" charset="0"/>
            </a:endParaRPr>
          </a:p>
        </p:txBody>
      </p:sp>
      <p:grpSp>
        <p:nvGrpSpPr>
          <p:cNvPr id="2" name="组合 1"/>
          <p:cNvGrpSpPr/>
          <p:nvPr/>
        </p:nvGrpSpPr>
        <p:grpSpPr>
          <a:xfrm>
            <a:off x="161925" y="3519170"/>
            <a:ext cx="6452235" cy="2952750"/>
            <a:chOff x="256" y="3756"/>
            <a:chExt cx="10161" cy="4650"/>
          </a:xfrm>
        </p:grpSpPr>
        <p:sp>
          <p:nvSpPr>
            <p:cNvPr id="12" name="文本框 11"/>
            <p:cNvSpPr txBox="1"/>
            <p:nvPr/>
          </p:nvSpPr>
          <p:spPr>
            <a:xfrm>
              <a:off x="256" y="3756"/>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36"/>
              <a:ext cx="10161" cy="4070"/>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The most effective barrier capabilities, superior drying capabilities, enhance active ingredients protection, sensitive products for moisture or hygroscopic</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Moisture and gad absorbents dispersed within resin at high concentration rate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Maintain high moisture-absorption performance for a long shelf life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Excellent barrier to enhance active ingredients protection, and sensitive products for moisture or hygroscopic</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Extend pharmaceutical product shelf life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grpSp>
        <p:nvGrpSpPr>
          <p:cNvPr id="472" name="组合 471"/>
          <p:cNvGrpSpPr/>
          <p:nvPr/>
        </p:nvGrpSpPr>
        <p:grpSpPr>
          <a:xfrm>
            <a:off x="3559810" y="5881370"/>
            <a:ext cx="3195955" cy="2121535"/>
            <a:chOff x="5766" y="7484"/>
            <a:chExt cx="5033" cy="3341"/>
          </a:xfrm>
        </p:grpSpPr>
        <p:sp>
          <p:nvSpPr>
            <p:cNvPr id="467" name="文本框 466"/>
            <p:cNvSpPr txBox="1"/>
            <p:nvPr/>
          </p:nvSpPr>
          <p:spPr>
            <a:xfrm>
              <a:off x="5766"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b="1">
                  <a:solidFill>
                    <a:srgbClr val="053B95"/>
                  </a:solidFill>
                  <a:latin typeface="Arial" panose="020B0604020202020204" pitchFamily="34" charset="0"/>
                  <a:cs typeface="Arial" panose="020B0604020202020204" pitchFamily="34" charset="0"/>
                  <a:sym typeface="+mn-ea"/>
                </a:rPr>
                <a:t>Application</a:t>
              </a:r>
              <a:endParaRPr b="1">
                <a:solidFill>
                  <a:srgbClr val="053B95"/>
                </a:solidFill>
                <a:latin typeface="Arial" panose="020B0604020202020204" pitchFamily="34" charset="0"/>
                <a:cs typeface="Arial" panose="020B0604020202020204" pitchFamily="34" charset="0"/>
                <a:sym typeface="+mn-ea"/>
              </a:endParaRPr>
            </a:p>
          </p:txBody>
        </p:sp>
        <p:sp>
          <p:nvSpPr>
            <p:cNvPr id="468" name="文本框 467"/>
            <p:cNvSpPr txBox="1"/>
            <p:nvPr/>
          </p:nvSpPr>
          <p:spPr>
            <a:xfrm>
              <a:off x="5766" y="8064"/>
              <a:ext cx="4713" cy="2761"/>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mn-ea"/>
                </a:rPr>
                <a:t>PET</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Print</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mn-ea"/>
                </a:rPr>
                <a:t>Alu</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Print</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sym typeface="+mn-ea"/>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sz="1200">
                  <a:solidFill>
                    <a:schemeClr val="bg1">
                      <a:lumMod val="50000"/>
                    </a:schemeClr>
                  </a:solidFill>
                  <a:latin typeface="Arial" panose="020B0604020202020204" pitchFamily="34" charset="0"/>
                  <a:cs typeface="Arial" panose="020B0604020202020204" pitchFamily="34" charset="0"/>
                  <a:sym typeface="+mn-ea"/>
                </a:rPr>
                <a:t>PE</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1925" y="732155"/>
            <a:ext cx="4685030" cy="2861310"/>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Stick pack is for using the minimum amount of film contains the entire single-serving, Perfect for single servings. Stick packaging gets its name from its shape, which is long and skinny like a stick of gum. Stick Packs are cylindrical shaped pouches that are used for single serve dosage. quire 10 % – 40 % less packaging material than equivalent rectangular or square pouches, Stick packs are especially valuable for new product introduction &amp; promotions. A unique unit dose application stick packs easily deliver powders, liquids &amp; gels better than rectangles</a:t>
            </a:r>
            <a:endParaRPr sz="1200" b="1">
              <a:latin typeface="Arial" panose="020B0604020202020204" pitchFamily="34" charset="0"/>
              <a:cs typeface="Arial" panose="020B0604020202020204" pitchFamily="34" charset="0"/>
            </a:endParaRPr>
          </a:p>
        </p:txBody>
      </p:sp>
      <p:graphicFrame>
        <p:nvGraphicFramePr>
          <p:cNvPr id="13" name="表格 12"/>
          <p:cNvGraphicFramePr/>
          <p:nvPr>
            <p:custDataLst>
              <p:tags r:id="rId3"/>
            </p:custDataLst>
          </p:nvPr>
        </p:nvGraphicFramePr>
        <p:xfrm>
          <a:off x="161925" y="808609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Length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algn="ctr" fontAlgn="ctr">
                        <a:buClrTx/>
                        <a:buSzTx/>
                        <a:buFontTx/>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Stick Pack Film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PET/AL/PE</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500-3000meter</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50mm-600mm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23574" name="图片 23573" descr="03_img1.jpg"/>
          <p:cNvPicPr>
            <a:picLocks noChangeAspect="1"/>
          </p:cNvPicPr>
          <p:nvPr/>
        </p:nvPicPr>
        <p:blipFill>
          <a:blip r:embed="rId4"/>
          <a:stretch>
            <a:fillRect/>
          </a:stretch>
        </p:blipFill>
        <p:spPr>
          <a:xfrm>
            <a:off x="4846955" y="944245"/>
            <a:ext cx="1986915" cy="1329055"/>
          </a:xfrm>
          <a:prstGeom prst="rect">
            <a:avLst/>
          </a:prstGeom>
        </p:spPr>
      </p:pic>
      <p:pic>
        <p:nvPicPr>
          <p:cNvPr id="23572" name="图片 9" descr="C:\Users\Mr.Shane Lee\AppData\Roaming\Tencent\Users\1602917825\QQ\WinTemp\RichOle\(ASA[(C3UL3`)D0}17[9{{1.png"/>
          <p:cNvPicPr>
            <a:picLocks noChangeAspect="1" noChangeArrowheads="1"/>
          </p:cNvPicPr>
          <p:nvPr/>
        </p:nvPicPr>
        <p:blipFill>
          <a:blip r:embed="rId5" cstate="print"/>
          <a:srcRect/>
          <a:stretch>
            <a:fillRect/>
          </a:stretch>
        </p:blipFill>
        <p:spPr>
          <a:xfrm>
            <a:off x="4846955" y="2296795"/>
            <a:ext cx="1986915" cy="1310640"/>
          </a:xfrm>
          <a:prstGeom prst="rect">
            <a:avLst/>
          </a:prstGeom>
          <a:noFill/>
          <a:ln w="9525">
            <a:noFill/>
            <a:miter lim="800000"/>
            <a:headEnd/>
            <a:tailEnd/>
          </a:ln>
        </p:spPr>
      </p:pic>
      <p:pic>
        <p:nvPicPr>
          <p:cNvPr id="28" name="图片 9"/>
          <p:cNvPicPr>
            <a:picLocks noChangeAspect="1"/>
          </p:cNvPicPr>
          <p:nvPr/>
        </p:nvPicPr>
        <p:blipFill>
          <a:blip r:embed="rId6"/>
          <a:stretch>
            <a:fillRect/>
          </a:stretch>
        </p:blipFill>
        <p:spPr>
          <a:xfrm>
            <a:off x="394653" y="6297930"/>
            <a:ext cx="2724785" cy="15176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304800"/>
            <a:ext cx="3569335" cy="460375"/>
          </a:xfrm>
          <a:prstGeom prst="rect">
            <a:avLst/>
          </a:prstGeom>
          <a:noFill/>
        </p:spPr>
        <p:txBody>
          <a:bodyPr wrap="none" rtlCol="0">
            <a:spAutoFit/>
          </a:bodyPr>
          <a:p>
            <a:pPr algn="l"/>
            <a:r>
              <a:rPr lang="en-US" sz="2400" b="1">
                <a:latin typeface="Arial" panose="020B0604020202020204" pitchFamily="34" charset="0"/>
                <a:cs typeface="Arial" panose="020B0604020202020204" pitchFamily="34" charset="0"/>
              </a:rPr>
              <a:t>Child-Resist Packaging</a:t>
            </a:r>
            <a:endParaRPr lang="en-US" sz="2400" b="1">
              <a:latin typeface="Arial" panose="020B0604020202020204" pitchFamily="34" charset="0"/>
              <a:cs typeface="Arial" panose="020B0604020202020204" pitchFamily="34" charset="0"/>
            </a:endParaRPr>
          </a:p>
        </p:txBody>
      </p:sp>
      <p:grpSp>
        <p:nvGrpSpPr>
          <p:cNvPr id="2" name="组合 1"/>
          <p:cNvGrpSpPr/>
          <p:nvPr/>
        </p:nvGrpSpPr>
        <p:grpSpPr>
          <a:xfrm>
            <a:off x="161925" y="3519170"/>
            <a:ext cx="6452235" cy="2398395"/>
            <a:chOff x="256" y="3756"/>
            <a:chExt cx="10161" cy="3777"/>
          </a:xfrm>
        </p:grpSpPr>
        <p:sp>
          <p:nvSpPr>
            <p:cNvPr id="12" name="文本框 11"/>
            <p:cNvSpPr txBox="1"/>
            <p:nvPr/>
          </p:nvSpPr>
          <p:spPr>
            <a:xfrm>
              <a:off x="256" y="3756"/>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36"/>
              <a:ext cx="10161" cy="3197"/>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Keep Your Child Safe With Child-Resistant Packaging</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CR films prevent accidental ingestion by making blister pack difficult to open</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Tablets/Capsules are individually packed in CR pretested blister pockets</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High bond-integrity and anti-rapture strength (Significantly higher than mono foil lidding )</a:t>
              </a:r>
              <a:endParaRPr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sz="1200">
                  <a:solidFill>
                    <a:schemeClr val="bg1">
                      <a:lumMod val="50000"/>
                    </a:schemeClr>
                  </a:solidFill>
                  <a:latin typeface="Arial" panose="020B0604020202020204" pitchFamily="34" charset="0"/>
                  <a:cs typeface="Arial" panose="020B0604020202020204" pitchFamily="34" charset="0"/>
                </a:rPr>
                <a:t>Purposely makes CR lidding difficult</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grpSp>
        <p:nvGrpSpPr>
          <p:cNvPr id="472" name="组合 471"/>
          <p:cNvGrpSpPr/>
          <p:nvPr/>
        </p:nvGrpSpPr>
        <p:grpSpPr>
          <a:xfrm>
            <a:off x="3731895" y="5711190"/>
            <a:ext cx="3195955" cy="2121535"/>
            <a:chOff x="5654" y="7484"/>
            <a:chExt cx="5033" cy="3341"/>
          </a:xfrm>
        </p:grpSpPr>
        <p:sp>
          <p:nvSpPr>
            <p:cNvPr id="467" name="文本框 466"/>
            <p:cNvSpPr txBox="1"/>
            <p:nvPr/>
          </p:nvSpPr>
          <p:spPr>
            <a:xfrm>
              <a:off x="5654"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b="1">
                <a:solidFill>
                  <a:srgbClr val="053B95"/>
                </a:solidFill>
                <a:latin typeface="Arial" panose="020B0604020202020204" pitchFamily="34" charset="0"/>
                <a:cs typeface="Arial" panose="020B0604020202020204" pitchFamily="34" charset="0"/>
                <a:sym typeface="+mn-ea"/>
              </a:endParaRPr>
            </a:p>
          </p:txBody>
        </p:sp>
        <p:sp>
          <p:nvSpPr>
            <p:cNvPr id="468" name="文本框 467"/>
            <p:cNvSpPr txBox="1"/>
            <p:nvPr/>
          </p:nvSpPr>
          <p:spPr>
            <a:xfrm>
              <a:off x="5766" y="8064"/>
              <a:ext cx="4713" cy="2761"/>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mn-ea"/>
                </a:rPr>
                <a:t>PET</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Print</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mn-ea"/>
                </a:rPr>
                <a:t>Alu</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Print</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sym typeface="+mn-ea"/>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sz="1200">
                  <a:solidFill>
                    <a:schemeClr val="bg1">
                      <a:lumMod val="50000"/>
                    </a:schemeClr>
                  </a:solidFill>
                  <a:latin typeface="Arial" panose="020B0604020202020204" pitchFamily="34" charset="0"/>
                  <a:cs typeface="Arial" panose="020B0604020202020204" pitchFamily="34" charset="0"/>
                  <a:sym typeface="+mn-ea"/>
                </a:rPr>
                <a:t>PE</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1925" y="732155"/>
            <a:ext cx="4560570" cy="2861310"/>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Child-Resist Packaging called "CR Packaging", “CPR Packaging”, It is special packaging used to reduce the risk of children ingesting hazardous materials, often accomplished by tuse of a special child-resistant</a:t>
            </a:r>
            <a:r>
              <a:rPr lang="en-US" sz="1200" b="1">
                <a:latin typeface="Arial" panose="020B0604020202020204" pitchFamily="34" charset="0"/>
                <a:cs typeface="Arial" panose="020B0604020202020204" pitchFamily="34" charset="0"/>
              </a:rPr>
              <a:t> </a:t>
            </a:r>
            <a:r>
              <a:rPr sz="1200" b="1">
                <a:latin typeface="Arial" panose="020B0604020202020204" pitchFamily="34" charset="0"/>
                <a:cs typeface="Arial" panose="020B0604020202020204" pitchFamily="34" charset="0"/>
              </a:rPr>
              <a:t>special child-resistant closure “safety cap”, and certain unit-dose blister packaging(e.g., puncture-resistant and peel-push blisters).</a:t>
            </a:r>
            <a:endParaRPr sz="1200" b="1">
              <a:latin typeface="Arial" panose="020B0604020202020204" pitchFamily="34" charset="0"/>
              <a:cs typeface="Arial" panose="020B0604020202020204" pitchFamily="34" charset="0"/>
            </a:endParaRPr>
          </a:p>
          <a:p>
            <a:pPr algn="l">
              <a:lnSpc>
                <a:spcPct val="150000"/>
              </a:lnSpc>
              <a:buClrTx/>
              <a:buSzTx/>
              <a:buFontTx/>
            </a:pPr>
            <a:r>
              <a:rPr sz="1200" b="1">
                <a:latin typeface="Arial" panose="020B0604020202020204" pitchFamily="34" charset="0"/>
                <a:cs typeface="Arial" panose="020B0604020202020204" pitchFamily="34" charset="0"/>
              </a:rPr>
              <a:t>We provide a wide variety of child resistant blister lidding laminates in both peelable or peel-push varieties. And the most economical product customized to your requirements.</a:t>
            </a:r>
            <a:endParaRPr sz="1200" b="1">
              <a:latin typeface="Arial" panose="020B0604020202020204" pitchFamily="34" charset="0"/>
              <a:cs typeface="Arial" panose="020B0604020202020204" pitchFamily="34" charset="0"/>
            </a:endParaRPr>
          </a:p>
        </p:txBody>
      </p:sp>
      <p:graphicFrame>
        <p:nvGraphicFramePr>
          <p:cNvPr id="13" name="表格 12"/>
          <p:cNvGraphicFramePr/>
          <p:nvPr>
            <p:custDataLst>
              <p:tags r:id="rId3"/>
            </p:custDataLst>
          </p:nvPr>
        </p:nvGraphicFramePr>
        <p:xfrm>
          <a:off x="161925" y="808609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algn="ctr" fontAlgn="ctr">
                        <a:buClrTx/>
                        <a:buSzTx/>
                        <a:buFontTx/>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Stick Pack Film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Paper/AL, OP/AL/PVC, Paper/PET/AL</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50µm~150µm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50mm-900mm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41" name="图片 34" descr="C:\Users\Mr.Shane Lee\AppData\Roaming\Tencent\Users\1602917825\QQ\WinTemp\RichOle\[M@T]Y4QORMEFNF7WC)Y_UB.png"/>
          <p:cNvPicPr>
            <a:picLocks noChangeAspect="1" noChangeArrowheads="1"/>
          </p:cNvPicPr>
          <p:nvPr/>
        </p:nvPicPr>
        <p:blipFill>
          <a:blip r:embed="rId4">
            <a:lum contrast="-10000"/>
          </a:blip>
          <a:srcRect/>
          <a:stretch>
            <a:fillRect/>
          </a:stretch>
        </p:blipFill>
        <p:spPr>
          <a:xfrm>
            <a:off x="4722495" y="803910"/>
            <a:ext cx="1702435" cy="1315720"/>
          </a:xfrm>
          <a:prstGeom prst="rect">
            <a:avLst/>
          </a:prstGeom>
          <a:noFill/>
          <a:ln w="9525">
            <a:noFill/>
            <a:miter lim="800000"/>
            <a:headEnd/>
            <a:tailEnd/>
          </a:ln>
        </p:spPr>
      </p:pic>
      <p:pic>
        <p:nvPicPr>
          <p:cNvPr id="40" name="图片 39" descr="(U~I)~3~4_BIB70XU]D}8(2.png"/>
          <p:cNvPicPr>
            <a:picLocks noChangeAspect="1"/>
          </p:cNvPicPr>
          <p:nvPr/>
        </p:nvPicPr>
        <p:blipFill>
          <a:blip r:embed="rId5" cstate="print">
            <a:lum contrast="-10000"/>
          </a:blip>
          <a:stretch>
            <a:fillRect/>
          </a:stretch>
        </p:blipFill>
        <p:spPr>
          <a:xfrm>
            <a:off x="4722495" y="2119630"/>
            <a:ext cx="1702435" cy="1314450"/>
          </a:xfrm>
          <a:prstGeom prst="rect">
            <a:avLst/>
          </a:prstGeom>
        </p:spPr>
      </p:pic>
      <p:pic>
        <p:nvPicPr>
          <p:cNvPr id="31" name="图片 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a:xfrm>
            <a:off x="162560" y="5416550"/>
            <a:ext cx="3196590" cy="256413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304800"/>
            <a:ext cx="3411220" cy="398780"/>
          </a:xfrm>
          <a:prstGeom prst="rect">
            <a:avLst/>
          </a:prstGeom>
          <a:noFill/>
        </p:spPr>
        <p:txBody>
          <a:bodyPr wrap="none" rtlCol="0">
            <a:spAutoFit/>
          </a:bodyPr>
          <a:p>
            <a:pPr algn="l"/>
            <a:r>
              <a:rPr lang="en-US" sz="2000" b="1">
                <a:latin typeface="Arial" panose="020B0604020202020204" pitchFamily="34" charset="0"/>
                <a:cs typeface="Arial" panose="020B0604020202020204" pitchFamily="34" charset="0"/>
              </a:rPr>
              <a:t>MoistCatch Cold Form Foil</a:t>
            </a:r>
            <a:endParaRPr lang="en-US" sz="2000" b="1">
              <a:latin typeface="Arial" panose="020B0604020202020204" pitchFamily="34" charset="0"/>
              <a:cs typeface="Arial" panose="020B0604020202020204" pitchFamily="34" charset="0"/>
            </a:endParaRPr>
          </a:p>
        </p:txBody>
      </p:sp>
      <p:grpSp>
        <p:nvGrpSpPr>
          <p:cNvPr id="2" name="组合 1"/>
          <p:cNvGrpSpPr/>
          <p:nvPr/>
        </p:nvGrpSpPr>
        <p:grpSpPr>
          <a:xfrm>
            <a:off x="161925" y="3519170"/>
            <a:ext cx="6452235" cy="2398395"/>
            <a:chOff x="256" y="3756"/>
            <a:chExt cx="10161" cy="3777"/>
          </a:xfrm>
        </p:grpSpPr>
        <p:sp>
          <p:nvSpPr>
            <p:cNvPr id="12" name="文本框 11"/>
            <p:cNvSpPr txBox="1"/>
            <p:nvPr/>
          </p:nvSpPr>
          <p:spPr>
            <a:xfrm>
              <a:off x="256" y="3756"/>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36"/>
              <a:ext cx="10161" cy="3197"/>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The most effective barrier capabilities, superior drying capabilities, enhance active ingredients protection, sensitive products for moisture or hygroscopic</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Extend pharmaceutical product shelf life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Moisture and gas absorbents dispersed within resin at a high concentration rate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Long-lasing absorbing property, the integrated desiccant solution keeps the cavity dry (&lt;10% r.h.) for 5 years in40°C / 75% r.h. conditions</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grpSp>
        <p:nvGrpSpPr>
          <p:cNvPr id="472" name="组合 471"/>
          <p:cNvGrpSpPr/>
          <p:nvPr/>
        </p:nvGrpSpPr>
        <p:grpSpPr>
          <a:xfrm>
            <a:off x="3731895" y="5711190"/>
            <a:ext cx="3195955" cy="2121535"/>
            <a:chOff x="5654" y="7484"/>
            <a:chExt cx="5033" cy="3341"/>
          </a:xfrm>
        </p:grpSpPr>
        <p:sp>
          <p:nvSpPr>
            <p:cNvPr id="467" name="文本框 466"/>
            <p:cNvSpPr txBox="1"/>
            <p:nvPr/>
          </p:nvSpPr>
          <p:spPr>
            <a:xfrm>
              <a:off x="5654"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b="1">
                <a:solidFill>
                  <a:srgbClr val="053B95"/>
                </a:solidFill>
                <a:latin typeface="Arial" panose="020B0604020202020204" pitchFamily="34" charset="0"/>
                <a:cs typeface="Arial" panose="020B0604020202020204" pitchFamily="34" charset="0"/>
                <a:sym typeface="+mn-ea"/>
              </a:endParaRPr>
            </a:p>
          </p:txBody>
        </p:sp>
        <p:sp>
          <p:nvSpPr>
            <p:cNvPr id="468" name="文本框 467"/>
            <p:cNvSpPr txBox="1"/>
            <p:nvPr/>
          </p:nvSpPr>
          <p:spPr>
            <a:xfrm>
              <a:off x="5766" y="8064"/>
              <a:ext cx="4713" cy="2761"/>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mn-ea"/>
                </a:rPr>
                <a:t>OPA   </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Adhesive</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a:t>
              </a:r>
              <a:r>
                <a:rPr lang="en-US" altLang="zh-CN" sz="1200">
                  <a:solidFill>
                    <a:schemeClr val="bg1">
                      <a:lumMod val="50000"/>
                    </a:schemeClr>
                  </a:solidFill>
                  <a:latin typeface="Arial" panose="020B0604020202020204" pitchFamily="34" charset="0"/>
                  <a:cs typeface="Arial" panose="020B0604020202020204" pitchFamily="34" charset="0"/>
                  <a:sym typeface="+mn-ea"/>
                </a:rPr>
                <a:t>luminum foil </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Adhesive</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sym typeface="+mn-ea"/>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sz="1200">
                  <a:solidFill>
                    <a:schemeClr val="bg1">
                      <a:lumMod val="50000"/>
                    </a:schemeClr>
                  </a:solidFill>
                  <a:latin typeface="Arial" panose="020B0604020202020204" pitchFamily="34" charset="0"/>
                  <a:cs typeface="Arial" panose="020B0604020202020204" pitchFamily="34" charset="0"/>
                  <a:sym typeface="+mn-ea"/>
                </a:rPr>
                <a:t>PE</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2560" y="969645"/>
            <a:ext cx="3891915" cy="2306955"/>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MoistCatch Cold Form Foil, inside PE layer combine resin with desiccantswhich can give packaging absorbing moisture function, which make perfect solution for highly moisture-sensitive products, against degradation from moisture, oxygen and light – factors which can lead to loss of stability, shortened shelf-life or ineffective drug delivery.</a:t>
            </a:r>
            <a:endParaRPr sz="1200" b="1">
              <a:latin typeface="Arial" panose="020B0604020202020204" pitchFamily="34" charset="0"/>
              <a:cs typeface="Arial" panose="020B0604020202020204" pitchFamily="34" charset="0"/>
            </a:endParaRPr>
          </a:p>
        </p:txBody>
      </p:sp>
      <p:graphicFrame>
        <p:nvGraphicFramePr>
          <p:cNvPr id="13" name="表格 12"/>
          <p:cNvGraphicFramePr/>
          <p:nvPr>
            <p:custDataLst>
              <p:tags r:id="rId3"/>
            </p:custDataLst>
          </p:nvPr>
        </p:nvGraphicFramePr>
        <p:xfrm>
          <a:off x="161925" y="808609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algn="ctr" fontAlgn="ctr">
                        <a:buClrTx/>
                        <a:buSzTx/>
                        <a:buFontTx/>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MoistCatch Cold Form Foil</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OPA 25/AL47/PE80</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160µm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50mm-1050mm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11" name="图片 10" descr="1.png"/>
          <p:cNvPicPr>
            <a:picLocks noChangeAspect="1"/>
          </p:cNvPicPr>
          <p:nvPr/>
        </p:nvPicPr>
        <p:blipFill>
          <a:blip r:embed="rId4" cstate="print"/>
          <a:stretch>
            <a:fillRect/>
          </a:stretch>
        </p:blipFill>
        <p:spPr>
          <a:xfrm>
            <a:off x="4377055" y="882015"/>
            <a:ext cx="1926590" cy="1494790"/>
          </a:xfrm>
          <a:prstGeom prst="rect">
            <a:avLst/>
          </a:prstGeom>
        </p:spPr>
      </p:pic>
      <p:pic>
        <p:nvPicPr>
          <p:cNvPr id="3" name="图片 2" descr="Cold forming-11.JPG"/>
          <p:cNvPicPr>
            <a:picLocks noChangeAspect="1"/>
          </p:cNvPicPr>
          <p:nvPr/>
        </p:nvPicPr>
        <p:blipFill>
          <a:blip r:embed="rId5" cstate="print"/>
          <a:stretch>
            <a:fillRect/>
          </a:stretch>
        </p:blipFill>
        <p:spPr>
          <a:xfrm>
            <a:off x="4377055" y="2376805"/>
            <a:ext cx="1926590" cy="1344295"/>
          </a:xfrm>
          <a:prstGeom prst="rect">
            <a:avLst/>
          </a:prstGeom>
        </p:spPr>
      </p:pic>
      <p:pic>
        <p:nvPicPr>
          <p:cNvPr id="5" name="图片 3"/>
          <p:cNvPicPr>
            <a:picLocks noChangeAspect="1"/>
          </p:cNvPicPr>
          <p:nvPr/>
        </p:nvPicPr>
        <p:blipFill>
          <a:blip r:embed="rId6"/>
          <a:stretch>
            <a:fillRect/>
          </a:stretch>
        </p:blipFill>
        <p:spPr>
          <a:xfrm>
            <a:off x="162560" y="5968683"/>
            <a:ext cx="3218180" cy="168465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328295"/>
            <a:ext cx="2903220" cy="398780"/>
          </a:xfrm>
          <a:prstGeom prst="rect">
            <a:avLst/>
          </a:prstGeom>
          <a:noFill/>
        </p:spPr>
        <p:txBody>
          <a:bodyPr wrap="none" rtlCol="0">
            <a:spAutoFit/>
          </a:bodyPr>
          <a:p>
            <a:pPr algn="l"/>
            <a:r>
              <a:rPr lang="en-US" sz="2000" b="1">
                <a:latin typeface="Arial" panose="020B0604020202020204" pitchFamily="34" charset="0"/>
                <a:cs typeface="Arial" panose="020B0604020202020204" pitchFamily="34" charset="0"/>
              </a:rPr>
              <a:t>Sachet and Pouch Foil</a:t>
            </a:r>
            <a:endParaRPr lang="en-US" sz="2000" b="1">
              <a:latin typeface="Arial" panose="020B0604020202020204" pitchFamily="34" charset="0"/>
              <a:cs typeface="Arial" panose="020B0604020202020204" pitchFamily="34" charset="0"/>
            </a:endParaRPr>
          </a:p>
        </p:txBody>
      </p:sp>
      <p:grpSp>
        <p:nvGrpSpPr>
          <p:cNvPr id="2" name="组合 1"/>
          <p:cNvGrpSpPr/>
          <p:nvPr/>
        </p:nvGrpSpPr>
        <p:grpSpPr>
          <a:xfrm>
            <a:off x="161925" y="3519170"/>
            <a:ext cx="6452235" cy="1844675"/>
            <a:chOff x="256" y="3756"/>
            <a:chExt cx="10161" cy="2905"/>
          </a:xfrm>
        </p:grpSpPr>
        <p:sp>
          <p:nvSpPr>
            <p:cNvPr id="12" name="文本框 11"/>
            <p:cNvSpPr txBox="1"/>
            <p:nvPr/>
          </p:nvSpPr>
          <p:spPr>
            <a:xfrm>
              <a:off x="256" y="3756"/>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36"/>
              <a:ext cx="10161" cy="2325"/>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Reliable color management system, online detection, offline rejection</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Very suit for the latest wide-width high-speed packaging machine.</a:t>
              </a:r>
              <a:endParaRPr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3)Prevent the permeation of water, water vapor, oil, oxygen, aroma, flavor, gas, or light</a:t>
              </a:r>
              <a:r>
                <a:rPr lang="en-US" altLang="zh-CN"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Heat seal layer is tailored as per the characteristics of the packaging machine and the characteristic of the drug to reduce adsorption and migration.</a:t>
              </a:r>
              <a:endParaRPr sz="1200">
                <a:solidFill>
                  <a:schemeClr val="bg1">
                    <a:lumMod val="50000"/>
                  </a:schemeClr>
                </a:solidFill>
                <a:latin typeface="Arial" panose="020B0604020202020204" pitchFamily="34" charset="0"/>
                <a:cs typeface="Arial" panose="020B0604020202020204" pitchFamily="34" charset="0"/>
              </a:endParaRPr>
            </a:p>
          </p:txBody>
        </p:sp>
      </p:grpSp>
      <p:grpSp>
        <p:nvGrpSpPr>
          <p:cNvPr id="472" name="组合 471"/>
          <p:cNvGrpSpPr/>
          <p:nvPr/>
        </p:nvGrpSpPr>
        <p:grpSpPr>
          <a:xfrm>
            <a:off x="3731895" y="5711190"/>
            <a:ext cx="3195955" cy="2121535"/>
            <a:chOff x="5654" y="7484"/>
            <a:chExt cx="5033" cy="3341"/>
          </a:xfrm>
        </p:grpSpPr>
        <p:sp>
          <p:nvSpPr>
            <p:cNvPr id="467" name="文本框 466"/>
            <p:cNvSpPr txBox="1"/>
            <p:nvPr/>
          </p:nvSpPr>
          <p:spPr>
            <a:xfrm>
              <a:off x="5654"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b="1">
                <a:solidFill>
                  <a:srgbClr val="053B95"/>
                </a:solidFill>
                <a:latin typeface="Arial" panose="020B0604020202020204" pitchFamily="34" charset="0"/>
                <a:cs typeface="Arial" panose="020B0604020202020204" pitchFamily="34" charset="0"/>
                <a:sym typeface="+mn-ea"/>
              </a:endParaRPr>
            </a:p>
          </p:txBody>
        </p:sp>
        <p:sp>
          <p:nvSpPr>
            <p:cNvPr id="468" name="文本框 467"/>
            <p:cNvSpPr txBox="1"/>
            <p:nvPr/>
          </p:nvSpPr>
          <p:spPr>
            <a:xfrm>
              <a:off x="5766" y="8064"/>
              <a:ext cx="4713" cy="2761"/>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mn-ea"/>
                </a:rPr>
                <a:t>PET or Paper </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Printing</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Al</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Adhesive</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sym typeface="+mn-ea"/>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sz="1200">
                  <a:solidFill>
                    <a:schemeClr val="bg1">
                      <a:lumMod val="50000"/>
                    </a:schemeClr>
                  </a:solidFill>
                  <a:latin typeface="Arial" panose="020B0604020202020204" pitchFamily="34" charset="0"/>
                  <a:cs typeface="Arial" panose="020B0604020202020204" pitchFamily="34" charset="0"/>
                  <a:sym typeface="+mn-ea"/>
                </a:rPr>
                <a:t>PE</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2560" y="969645"/>
            <a:ext cx="3891915" cy="1753235"/>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Sachet film is good barrier to saving the aroma, resisting moisture and oxygen, printable, having trait of good heat ealability and high strength. we supply innovative laminates to satisfy customer’s specific needs to attain more reliable and economical packaging solution.</a:t>
            </a:r>
            <a:endParaRPr sz="1200" b="1">
              <a:latin typeface="Arial" panose="020B0604020202020204" pitchFamily="34" charset="0"/>
              <a:cs typeface="Arial" panose="020B0604020202020204" pitchFamily="34" charset="0"/>
            </a:endParaRPr>
          </a:p>
        </p:txBody>
      </p:sp>
      <p:graphicFrame>
        <p:nvGraphicFramePr>
          <p:cNvPr id="13" name="表格 12"/>
          <p:cNvGraphicFramePr/>
          <p:nvPr>
            <p:custDataLst>
              <p:tags r:id="rId3"/>
            </p:custDataLst>
          </p:nvPr>
        </p:nvGraphicFramePr>
        <p:xfrm>
          <a:off x="161925" y="808609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algn="ctr" fontAlgn="ctr">
                        <a:buClrTx/>
                        <a:buSzTx/>
                        <a:buFontTx/>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Sachet and Pouch Foil</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PET/AL/PE,Paper/AL/PE,AL/PE; Paper/PE</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50µm-150µm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50mm-1050mm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34" name="图片 3" descr="C:\Users\Mr.Shane Lee\AppData\Roaming\Tencent\Users\1602917825\QQ\WinTemp\RichOle\FIV5UL{7NC6`33R1QTBM}PB.png"/>
          <p:cNvPicPr>
            <a:picLocks noChangeAspect="1" noChangeArrowheads="1"/>
          </p:cNvPicPr>
          <p:nvPr/>
        </p:nvPicPr>
        <p:blipFill>
          <a:blip r:embed="rId4" cstate="print"/>
          <a:srcRect/>
          <a:stretch>
            <a:fillRect/>
          </a:stretch>
        </p:blipFill>
        <p:spPr>
          <a:xfrm>
            <a:off x="4054475" y="1056640"/>
            <a:ext cx="2219325" cy="1931035"/>
          </a:xfrm>
          <a:prstGeom prst="rect">
            <a:avLst/>
          </a:prstGeom>
          <a:noFill/>
          <a:ln w="9525">
            <a:noFill/>
            <a:miter lim="800000"/>
            <a:headEnd/>
            <a:tailEnd/>
          </a:ln>
        </p:spPr>
      </p:pic>
      <p:pic>
        <p:nvPicPr>
          <p:cNvPr id="20" name="图片 6"/>
          <p:cNvPicPr>
            <a:picLocks noChangeAspect="1"/>
          </p:cNvPicPr>
          <p:nvPr/>
        </p:nvPicPr>
        <p:blipFill>
          <a:blip r:embed="rId5"/>
          <a:stretch>
            <a:fillRect/>
          </a:stretch>
        </p:blipFill>
        <p:spPr>
          <a:xfrm>
            <a:off x="162243" y="5994718"/>
            <a:ext cx="3010535" cy="145986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nvSpPr>
        <p:spPr>
          <a:xfrm>
            <a:off x="202565" y="262890"/>
            <a:ext cx="6452870" cy="891540"/>
          </a:xfrm>
          <a:prstGeom prst="rect">
            <a:avLst/>
          </a:prstGeom>
          <a:noFill/>
          <a:effectLst/>
        </p:spPr>
        <p:txBody>
          <a:bodyPr wrap="square" rtlCol="0">
            <a:spAutoFit/>
          </a:bodyPr>
          <a:p>
            <a:pPr algn="l"/>
            <a:r>
              <a:rPr lang="en-US" altLang="zh-CN" sz="2400" b="1">
                <a:latin typeface="Arial" panose="020B0604020202020204" pitchFamily="34" charset="0"/>
                <a:cs typeface="Arial" panose="020B0604020202020204" pitchFamily="34" charset="0"/>
              </a:rPr>
              <a:t>Production environment--</a:t>
            </a:r>
            <a:r>
              <a:rPr lang="en-US" altLang="zh-CN" sz="2400" b="1">
                <a:solidFill>
                  <a:srgbClr val="053B95"/>
                </a:solidFill>
                <a:latin typeface="Arial" panose="020B0604020202020204" pitchFamily="34" charset="0"/>
                <a:cs typeface="Arial" panose="020B0604020202020204" pitchFamily="34" charset="0"/>
              </a:rPr>
              <a:t>100,000-level purification workshop</a:t>
            </a:r>
            <a:r>
              <a:rPr lang="en-US" altLang="zh-CN" sz="2800" b="1">
                <a:solidFill>
                  <a:srgbClr val="053B95"/>
                </a:solidFill>
                <a:latin typeface="Arial" panose="020B0604020202020204" pitchFamily="34" charset="0"/>
                <a:cs typeface="Arial" panose="020B0604020202020204" pitchFamily="34" charset="0"/>
              </a:rPr>
              <a:t> </a:t>
            </a:r>
            <a:endParaRPr lang="en-US" altLang="zh-CN" sz="2800" b="1">
              <a:solidFill>
                <a:srgbClr val="053B95"/>
              </a:solidFill>
              <a:latin typeface="Arial" panose="020B0604020202020204" pitchFamily="34" charset="0"/>
              <a:cs typeface="Arial" panose="020B0604020202020204" pitchFamily="34" charset="0"/>
            </a:endParaRPr>
          </a:p>
        </p:txBody>
      </p:sp>
      <p:grpSp>
        <p:nvGrpSpPr>
          <p:cNvPr id="6" name="组合 5"/>
          <p:cNvGrpSpPr/>
          <p:nvPr/>
        </p:nvGrpSpPr>
        <p:grpSpPr>
          <a:xfrm>
            <a:off x="-111760" y="9296400"/>
            <a:ext cx="7797800" cy="782320"/>
            <a:chOff x="-176" y="14640"/>
            <a:chExt cx="12280" cy="1232"/>
          </a:xfrm>
        </p:grpSpPr>
        <p:sp>
          <p:nvSpPr>
            <p:cNvPr id="34" name="矩形 33"/>
            <p:cNvSpPr/>
            <p:nvPr/>
          </p:nvSpPr>
          <p:spPr>
            <a:xfrm>
              <a:off x="-176" y="14640"/>
              <a:ext cx="10976" cy="991"/>
            </a:xfrm>
            <a:prstGeom prst="rect">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文本框 34"/>
            <p:cNvSpPr txBox="1"/>
            <p:nvPr/>
          </p:nvSpPr>
          <p:spPr>
            <a:xfrm>
              <a:off x="552" y="15050"/>
              <a:ext cx="11552" cy="822"/>
            </a:xfrm>
            <a:prstGeom prst="rect">
              <a:avLst/>
            </a:prstGeom>
            <a:noFill/>
          </p:spPr>
          <p:txBody>
            <a:bodyPr wrap="square" rtlCol="0">
              <a:spAutoFit/>
            </a:bodyPr>
            <a:p>
              <a:pPr algn="l"/>
              <a:r>
                <a:rPr lang="en-US" sz="1400">
                  <a:solidFill>
                    <a:schemeClr val="bg1">
                      <a:lumMod val="50000"/>
                    </a:schemeClr>
                  </a:solidFill>
                  <a:effectLst/>
                  <a:latin typeface="Arial" panose="020B0604020202020204" pitchFamily="34" charset="0"/>
                  <a:cs typeface="Arial" panose="020B0604020202020204" pitchFamily="34" charset="0"/>
                </a:rPr>
                <a:t>      </a:t>
              </a:r>
              <a:r>
                <a:rPr lang="en-US" altLang="zh-CN" sz="1400">
                  <a:solidFill>
                    <a:schemeClr val="bg1">
                      <a:lumMod val="50000"/>
                    </a:schemeClr>
                  </a:solidFill>
                  <a:effectLst/>
                  <a:latin typeface="Arial" panose="020B0604020202020204" pitchFamily="34" charset="0"/>
                  <a:cs typeface="Arial" panose="020B0604020202020204" pitchFamily="34" charset="0"/>
                  <a:sym typeface="+mn-ea"/>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a:p>
              <a:pPr algn="l"/>
              <a:r>
                <a:rPr lang="en-US" altLang="zh-CN" sz="1400">
                  <a:solidFill>
                    <a:schemeClr val="bg1">
                      <a:lumMod val="50000"/>
                    </a:schemeClr>
                  </a:solidFill>
                  <a:effectLst/>
                  <a:latin typeface="Arial" panose="020B0604020202020204" pitchFamily="34" charset="0"/>
                  <a:cs typeface="Arial" panose="020B0604020202020204" pitchFamily="34" charset="0"/>
                </a:rPr>
                <a:t>.</a:t>
              </a:r>
              <a:r>
                <a:rPr lang="zh-CN" altLang="en-US" sz="1400">
                  <a:solidFill>
                    <a:schemeClr val="bg1">
                      <a:lumMod val="50000"/>
                    </a:schemeClr>
                  </a:solidFill>
                  <a:effectLst/>
                  <a:latin typeface="Arial" panose="020B0604020202020204" pitchFamily="34" charset="0"/>
                  <a:cs typeface="Arial" panose="020B0604020202020204" pitchFamily="34" charset="0"/>
                </a:rPr>
                <a:t> </a:t>
              </a:r>
              <a:endParaRPr lang="zh-CN" altLang="en-US" sz="1400">
                <a:solidFill>
                  <a:schemeClr val="bg1">
                    <a:lumMod val="50000"/>
                  </a:schemeClr>
                </a:solidFill>
                <a:effectLst/>
                <a:latin typeface="Arial" panose="020B0604020202020204" pitchFamily="34" charset="0"/>
                <a:cs typeface="Arial" panose="020B0604020202020204" pitchFamily="34" charset="0"/>
              </a:endParaRPr>
            </a:p>
          </p:txBody>
        </p:sp>
      </p:grpSp>
      <p:pic>
        <p:nvPicPr>
          <p:cNvPr id="36" name="图片 35"/>
          <p:cNvPicPr>
            <a:picLocks noChangeAspect="1"/>
          </p:cNvPicPr>
          <p:nvPr>
            <p:custDataLst>
              <p:tags r:id="rId1"/>
            </p:custDataLst>
          </p:nvPr>
        </p:nvPicPr>
        <p:blipFill>
          <a:blip r:embed="rId2"/>
          <a:stretch>
            <a:fillRect/>
          </a:stretch>
        </p:blipFill>
        <p:spPr>
          <a:xfrm>
            <a:off x="350520" y="1325245"/>
            <a:ext cx="2971800" cy="1590675"/>
          </a:xfrm>
          <a:prstGeom prst="rect">
            <a:avLst/>
          </a:prstGeom>
        </p:spPr>
      </p:pic>
      <p:pic>
        <p:nvPicPr>
          <p:cNvPr id="37" name="图片 36"/>
          <p:cNvPicPr>
            <a:picLocks noChangeAspect="1"/>
          </p:cNvPicPr>
          <p:nvPr/>
        </p:nvPicPr>
        <p:blipFill>
          <a:blip r:embed="rId3"/>
          <a:stretch>
            <a:fillRect/>
          </a:stretch>
        </p:blipFill>
        <p:spPr>
          <a:xfrm>
            <a:off x="3622040" y="1325245"/>
            <a:ext cx="2867025" cy="1590675"/>
          </a:xfrm>
          <a:prstGeom prst="rect">
            <a:avLst/>
          </a:prstGeom>
        </p:spPr>
      </p:pic>
      <p:pic>
        <p:nvPicPr>
          <p:cNvPr id="38" name="图片 37"/>
          <p:cNvPicPr>
            <a:picLocks noChangeAspect="1"/>
          </p:cNvPicPr>
          <p:nvPr/>
        </p:nvPicPr>
        <p:blipFill>
          <a:blip r:embed="rId4"/>
          <a:stretch>
            <a:fillRect/>
          </a:stretch>
        </p:blipFill>
        <p:spPr>
          <a:xfrm>
            <a:off x="360045" y="3164205"/>
            <a:ext cx="2962275" cy="1447800"/>
          </a:xfrm>
          <a:prstGeom prst="rect">
            <a:avLst/>
          </a:prstGeom>
        </p:spPr>
      </p:pic>
      <p:pic>
        <p:nvPicPr>
          <p:cNvPr id="39" name="图片 38"/>
          <p:cNvPicPr>
            <a:picLocks noChangeAspect="1"/>
          </p:cNvPicPr>
          <p:nvPr/>
        </p:nvPicPr>
        <p:blipFill>
          <a:blip r:embed="rId5"/>
          <a:stretch>
            <a:fillRect/>
          </a:stretch>
        </p:blipFill>
        <p:spPr>
          <a:xfrm>
            <a:off x="3602990" y="3164205"/>
            <a:ext cx="2886075" cy="1457325"/>
          </a:xfrm>
          <a:prstGeom prst="rect">
            <a:avLst/>
          </a:prstGeom>
        </p:spPr>
      </p:pic>
      <p:pic>
        <p:nvPicPr>
          <p:cNvPr id="40" name="图片 39"/>
          <p:cNvPicPr>
            <a:picLocks noChangeAspect="1"/>
          </p:cNvPicPr>
          <p:nvPr/>
        </p:nvPicPr>
        <p:blipFill>
          <a:blip r:embed="rId6"/>
          <a:stretch>
            <a:fillRect/>
          </a:stretch>
        </p:blipFill>
        <p:spPr>
          <a:xfrm>
            <a:off x="364490" y="4860290"/>
            <a:ext cx="2952750" cy="1771650"/>
          </a:xfrm>
          <a:prstGeom prst="rect">
            <a:avLst/>
          </a:prstGeom>
        </p:spPr>
      </p:pic>
      <p:pic>
        <p:nvPicPr>
          <p:cNvPr id="41" name="图片 40"/>
          <p:cNvPicPr>
            <a:picLocks noChangeAspect="1"/>
          </p:cNvPicPr>
          <p:nvPr/>
        </p:nvPicPr>
        <p:blipFill>
          <a:blip r:embed="rId7"/>
          <a:stretch>
            <a:fillRect/>
          </a:stretch>
        </p:blipFill>
        <p:spPr>
          <a:xfrm>
            <a:off x="3622040" y="4869815"/>
            <a:ext cx="2886075" cy="1771650"/>
          </a:xfrm>
          <a:prstGeom prst="rect">
            <a:avLst/>
          </a:prstGeom>
        </p:spPr>
      </p:pic>
      <p:pic>
        <p:nvPicPr>
          <p:cNvPr id="42" name="图片 41"/>
          <p:cNvPicPr>
            <a:picLocks noChangeAspect="1"/>
          </p:cNvPicPr>
          <p:nvPr/>
        </p:nvPicPr>
        <p:blipFill>
          <a:blip r:embed="rId8"/>
          <a:stretch>
            <a:fillRect/>
          </a:stretch>
        </p:blipFill>
        <p:spPr>
          <a:xfrm>
            <a:off x="345440" y="6880225"/>
            <a:ext cx="6143625" cy="26765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alpha val="37000"/>
          </a:schemeClr>
        </a:solidFill>
        <a:effectLst/>
      </p:bgPr>
    </p:bg>
    <p:spTree>
      <p:nvGrpSpPr>
        <p:cNvPr id="1" name=""/>
        <p:cNvGrpSpPr/>
        <p:nvPr/>
      </p:nvGrpSpPr>
      <p:grpSpPr/>
      <p:sp>
        <p:nvSpPr>
          <p:cNvPr id="6" name="文本框 5"/>
          <p:cNvSpPr txBox="1"/>
          <p:nvPr/>
        </p:nvSpPr>
        <p:spPr>
          <a:xfrm>
            <a:off x="231140" y="242570"/>
            <a:ext cx="2654935" cy="583565"/>
          </a:xfrm>
          <a:prstGeom prst="rect">
            <a:avLst/>
          </a:prstGeom>
          <a:noFill/>
          <a:effectLst/>
        </p:spPr>
        <p:txBody>
          <a:bodyPr wrap="square" rtlCol="0">
            <a:spAutoFit/>
          </a:bodyPr>
          <a:p>
            <a:pPr algn="l"/>
            <a:r>
              <a:rPr lang="zh-CN" altLang="en-US" sz="2800" b="1">
                <a:latin typeface="Arial" panose="020B0604020202020204" pitchFamily="34" charset="0"/>
                <a:cs typeface="Arial" panose="020B0604020202020204" pitchFamily="34" charset="0"/>
              </a:rPr>
              <a:t>About</a:t>
            </a:r>
            <a:r>
              <a:rPr lang="zh-CN" altLang="en-US" sz="2800">
                <a:latin typeface="Arial" panose="020B0604020202020204" pitchFamily="34" charset="0"/>
                <a:cs typeface="Arial" panose="020B0604020202020204" pitchFamily="34" charset="0"/>
              </a:rPr>
              <a:t> </a:t>
            </a:r>
            <a:r>
              <a:rPr lang="zh-CN" altLang="en-US" sz="3200">
                <a:solidFill>
                  <a:srgbClr val="011366"/>
                </a:solidFill>
                <a:latin typeface="Arial" panose="020B0604020202020204" pitchFamily="34" charset="0"/>
                <a:cs typeface="Arial" panose="020B0604020202020204" pitchFamily="34" charset="0"/>
              </a:rPr>
              <a:t>Us</a:t>
            </a:r>
            <a:endParaRPr lang="zh-CN" altLang="en-US" sz="3200">
              <a:solidFill>
                <a:srgbClr val="011366"/>
              </a:solidFill>
              <a:latin typeface="Arial" panose="020B0604020202020204" pitchFamily="34" charset="0"/>
              <a:cs typeface="Arial" panose="020B0604020202020204" pitchFamily="34" charset="0"/>
            </a:endParaRPr>
          </a:p>
        </p:txBody>
      </p:sp>
      <p:sp>
        <p:nvSpPr>
          <p:cNvPr id="2" name="文本框 1"/>
          <p:cNvSpPr txBox="1"/>
          <p:nvPr/>
        </p:nvSpPr>
        <p:spPr>
          <a:xfrm>
            <a:off x="178435" y="740410"/>
            <a:ext cx="3846830" cy="5400675"/>
          </a:xfrm>
          <a:prstGeom prst="rect">
            <a:avLst/>
          </a:prstGeom>
          <a:noFill/>
        </p:spPr>
        <p:txBody>
          <a:bodyPr wrap="square" rtlCol="0">
            <a:spAutoFit/>
          </a:bodyPr>
          <a:p>
            <a:pPr algn="l">
              <a:lnSpc>
                <a:spcPct val="120000"/>
              </a:lnSpc>
            </a:pPr>
            <a:r>
              <a:rPr lang="en-US" altLang="zh-CN" sz="1600" b="1">
                <a:solidFill>
                  <a:srgbClr val="0C1A69"/>
                </a:solidFill>
                <a:latin typeface="Arial" panose="020B0604020202020204" pitchFamily="34" charset="0"/>
                <a:cs typeface="Arial" panose="020B0604020202020204" pitchFamily="34" charset="0"/>
              </a:rPr>
              <a:t>SEA HONEST FILM AND FOIL</a:t>
            </a:r>
            <a:r>
              <a:rPr lang="zh-CN" altLang="en-US" sz="1600">
                <a:latin typeface="Arial" panose="020B0604020202020204" pitchFamily="34" charset="0"/>
                <a:cs typeface="Arial" panose="020B0604020202020204" pitchFamily="34" charset="0"/>
              </a:rPr>
              <a:t> mainly engaged in manufacturing ,researching and offering plastic packaging films like </a:t>
            </a:r>
            <a:r>
              <a:rPr lang="en-US" altLang="zh-CN" sz="1600">
                <a:latin typeface="Arial" panose="020B0604020202020204" pitchFamily="34" charset="0"/>
                <a:cs typeface="Arial" panose="020B0604020202020204" pitchFamily="34" charset="0"/>
              </a:rPr>
              <a:t>Pharma packaging film: </a:t>
            </a:r>
            <a:endParaRPr lang="en-US" altLang="zh-CN" sz="1600">
              <a:latin typeface="Arial" panose="020B0604020202020204" pitchFamily="34" charset="0"/>
              <a:cs typeface="Arial" panose="020B0604020202020204" pitchFamily="34" charset="0"/>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rPr>
              <a:t>PVC film  </a:t>
            </a:r>
            <a:endParaRPr lang="en-US" altLang="zh-CN" sz="1600">
              <a:solidFill>
                <a:srgbClr val="053B95"/>
              </a:solidFill>
              <a:latin typeface="Arial" panose="020B0604020202020204" pitchFamily="34" charset="0"/>
              <a:cs typeface="Arial" panose="020B0604020202020204" pitchFamily="34" charset="0"/>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sym typeface="+mn-ea"/>
              </a:rPr>
              <a:t>PVC/PVDC </a:t>
            </a:r>
            <a:endParaRPr lang="en-US" altLang="zh-CN" sz="1600">
              <a:solidFill>
                <a:srgbClr val="053B95"/>
              </a:solidFill>
              <a:latin typeface="Arial" panose="020B0604020202020204" pitchFamily="34" charset="0"/>
              <a:cs typeface="Arial" panose="020B0604020202020204" pitchFamily="34" charset="0"/>
              <a:sym typeface="+mn-ea"/>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rPr>
              <a:t>PVC/PE for oral liquid </a:t>
            </a:r>
            <a:endParaRPr lang="en-US" altLang="zh-CN" sz="1600">
              <a:solidFill>
                <a:srgbClr val="053B95"/>
              </a:solidFill>
              <a:latin typeface="Arial" panose="020B0604020202020204" pitchFamily="34" charset="0"/>
              <a:cs typeface="Arial" panose="020B0604020202020204" pitchFamily="34" charset="0"/>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rPr>
              <a:t>PVC/PE for suppository</a:t>
            </a:r>
            <a:endParaRPr lang="en-US" altLang="zh-CN" sz="1600">
              <a:solidFill>
                <a:srgbClr val="053B95"/>
              </a:solidFill>
              <a:latin typeface="Arial" panose="020B0604020202020204" pitchFamily="34" charset="0"/>
              <a:cs typeface="Arial" panose="020B0604020202020204" pitchFamily="34" charset="0"/>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rPr>
              <a:t>PVC/Aclar</a:t>
            </a:r>
            <a:endParaRPr lang="en-US" altLang="zh-CN" sz="1600">
              <a:solidFill>
                <a:srgbClr val="053B95"/>
              </a:solidFill>
              <a:latin typeface="Arial" panose="020B0604020202020204" pitchFamily="34" charset="0"/>
              <a:cs typeface="Arial" panose="020B0604020202020204" pitchFamily="34" charset="0"/>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rPr>
              <a:t>PTP alu foil</a:t>
            </a:r>
            <a:endParaRPr lang="en-US" altLang="zh-CN" sz="1600">
              <a:solidFill>
                <a:srgbClr val="053B95"/>
              </a:solidFill>
              <a:latin typeface="Arial" panose="020B0604020202020204" pitchFamily="34" charset="0"/>
              <a:cs typeface="Arial" panose="020B0604020202020204" pitchFamily="34" charset="0"/>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rPr>
              <a:t>Alu alu foil</a:t>
            </a:r>
            <a:endParaRPr lang="en-US" altLang="zh-CN" sz="1600">
              <a:solidFill>
                <a:srgbClr val="053B95"/>
              </a:solidFill>
              <a:latin typeface="Arial" panose="020B0604020202020204" pitchFamily="34" charset="0"/>
              <a:cs typeface="Arial" panose="020B0604020202020204" pitchFamily="34" charset="0"/>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sym typeface="+mn-ea"/>
              </a:rPr>
              <a:t>S</a:t>
            </a:r>
            <a:r>
              <a:rPr lang="en-US" altLang="zh-CN" sz="1600">
                <a:solidFill>
                  <a:srgbClr val="053B95"/>
                </a:solidFill>
                <a:latin typeface="Arial" panose="020B0604020202020204" pitchFamily="34" charset="0"/>
                <a:cs typeface="Arial" panose="020B0604020202020204" pitchFamily="34" charset="0"/>
                <a:sym typeface="+mn-ea"/>
              </a:rPr>
              <a:t>trip foil</a:t>
            </a:r>
            <a:endParaRPr lang="en-US" altLang="zh-CN" sz="1600">
              <a:solidFill>
                <a:srgbClr val="053B95"/>
              </a:solidFill>
              <a:latin typeface="Arial" panose="020B0604020202020204" pitchFamily="34" charset="0"/>
              <a:cs typeface="Arial" panose="020B0604020202020204" pitchFamily="34" charset="0"/>
              <a:sym typeface="+mn-ea"/>
            </a:endParaRPr>
          </a:p>
          <a:p>
            <a:pPr marL="285750" indent="-285750" algn="l">
              <a:lnSpc>
                <a:spcPct val="120000"/>
              </a:lnSpc>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sym typeface="+mn-ea"/>
              </a:rPr>
              <a:t>Tropical blister foil</a:t>
            </a:r>
            <a:endParaRPr lang="en-US" altLang="zh-CN" sz="1600">
              <a:solidFill>
                <a:srgbClr val="053B95"/>
              </a:solidFill>
              <a:latin typeface="Arial" panose="020B0604020202020204" pitchFamily="34" charset="0"/>
              <a:cs typeface="Arial" panose="020B0604020202020204" pitchFamily="34" charset="0"/>
              <a:sym typeface="+mn-ea"/>
            </a:endParaRPr>
          </a:p>
          <a:p>
            <a:pPr marL="285750" indent="-285750" algn="l">
              <a:lnSpc>
                <a:spcPct val="120000"/>
              </a:lnSpc>
              <a:buClrTx/>
              <a:buSzTx/>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sym typeface="+mn-ea"/>
              </a:rPr>
              <a:t>MoistCatch Sachet or Pouch Foil</a:t>
            </a:r>
            <a:endParaRPr lang="en-US" altLang="zh-CN" sz="1600">
              <a:solidFill>
                <a:srgbClr val="053B95"/>
              </a:solidFill>
              <a:latin typeface="Arial" panose="020B0604020202020204" pitchFamily="34" charset="0"/>
              <a:cs typeface="Arial" panose="020B0604020202020204" pitchFamily="34" charset="0"/>
              <a:sym typeface="+mn-ea"/>
            </a:endParaRPr>
          </a:p>
          <a:p>
            <a:pPr marL="285750" indent="-285750" algn="l">
              <a:lnSpc>
                <a:spcPct val="120000"/>
              </a:lnSpc>
              <a:buClrTx/>
              <a:buSzTx/>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sym typeface="+mn-ea"/>
              </a:rPr>
              <a:t>Stick Pack Film</a:t>
            </a:r>
            <a:endParaRPr lang="en-US" altLang="zh-CN" sz="1600">
              <a:solidFill>
                <a:srgbClr val="053B95"/>
              </a:solidFill>
              <a:latin typeface="Arial" panose="020B0604020202020204" pitchFamily="34" charset="0"/>
              <a:cs typeface="Arial" panose="020B0604020202020204" pitchFamily="34" charset="0"/>
              <a:sym typeface="+mn-ea"/>
            </a:endParaRPr>
          </a:p>
          <a:p>
            <a:pPr marL="285750" indent="-285750" algn="l">
              <a:lnSpc>
                <a:spcPct val="120000"/>
              </a:lnSpc>
              <a:buClrTx/>
              <a:buSzTx/>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sym typeface="+mn-ea"/>
              </a:rPr>
              <a:t>Child-Resist Packaging</a:t>
            </a:r>
            <a:endParaRPr lang="en-US" altLang="zh-CN" sz="1600">
              <a:solidFill>
                <a:srgbClr val="053B95"/>
              </a:solidFill>
              <a:latin typeface="Arial" panose="020B0604020202020204" pitchFamily="34" charset="0"/>
              <a:cs typeface="Arial" panose="020B0604020202020204" pitchFamily="34" charset="0"/>
              <a:sym typeface="+mn-ea"/>
            </a:endParaRPr>
          </a:p>
          <a:p>
            <a:pPr marL="285750" indent="-285750" algn="l">
              <a:lnSpc>
                <a:spcPct val="120000"/>
              </a:lnSpc>
              <a:buClrTx/>
              <a:buSzTx/>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sym typeface="+mn-ea"/>
              </a:rPr>
              <a:t>MoistCatch Cold Form Foil</a:t>
            </a:r>
            <a:endParaRPr lang="en-US" altLang="zh-CN" sz="1600">
              <a:solidFill>
                <a:srgbClr val="053B95"/>
              </a:solidFill>
              <a:latin typeface="Arial" panose="020B0604020202020204" pitchFamily="34" charset="0"/>
              <a:cs typeface="Arial" panose="020B0604020202020204" pitchFamily="34" charset="0"/>
              <a:sym typeface="+mn-ea"/>
            </a:endParaRPr>
          </a:p>
          <a:p>
            <a:pPr marL="285750" indent="-285750" algn="l">
              <a:lnSpc>
                <a:spcPct val="120000"/>
              </a:lnSpc>
              <a:buClrTx/>
              <a:buSzTx/>
              <a:buFont typeface="Arial" panose="020B0604020202020204" pitchFamily="34" charset="0"/>
              <a:buChar char="•"/>
            </a:pPr>
            <a:r>
              <a:rPr lang="en-US" altLang="zh-CN" sz="1600">
                <a:solidFill>
                  <a:srgbClr val="053B95"/>
                </a:solidFill>
                <a:latin typeface="Arial" panose="020B0604020202020204" pitchFamily="34" charset="0"/>
                <a:cs typeface="Arial" panose="020B0604020202020204" pitchFamily="34" charset="0"/>
              </a:rPr>
              <a:t>Sachet and Pouch Foil</a:t>
            </a:r>
            <a:endParaRPr lang="en-US" altLang="zh-CN" sz="1600">
              <a:solidFill>
                <a:srgbClr val="053B95"/>
              </a:solidFill>
              <a:latin typeface="Arial" panose="020B0604020202020204" pitchFamily="34" charset="0"/>
              <a:cs typeface="Arial" panose="020B0604020202020204" pitchFamily="34" charset="0"/>
            </a:endParaRPr>
          </a:p>
        </p:txBody>
      </p:sp>
      <p:sp>
        <p:nvSpPr>
          <p:cNvPr id="3" name="文本框 2"/>
          <p:cNvSpPr txBox="1"/>
          <p:nvPr/>
        </p:nvSpPr>
        <p:spPr>
          <a:xfrm>
            <a:off x="58420" y="8023225"/>
            <a:ext cx="6799580" cy="1271270"/>
          </a:xfrm>
          <a:prstGeom prst="rect">
            <a:avLst/>
          </a:prstGeom>
          <a:noFill/>
        </p:spPr>
        <p:txBody>
          <a:bodyPr wrap="square" rtlCol="0">
            <a:spAutoFit/>
          </a:bodyPr>
          <a:p>
            <a:pPr algn="l">
              <a:lnSpc>
                <a:spcPct val="120000"/>
              </a:lnSpc>
            </a:pPr>
            <a:r>
              <a:rPr lang="zh-CN" altLang="en-US" sz="1600">
                <a:latin typeface="Arial" panose="020B0604020202020204" pitchFamily="34" charset="0"/>
                <a:cs typeface="Arial" panose="020B0604020202020204" pitchFamily="34" charset="0"/>
                <a:sym typeface="+mn-ea"/>
              </a:rPr>
              <a:t>Today, the company continues to evolve in response to changing environmental challenges and societal needs, and we are committed to delivering quality products and services to our customers and communities.</a:t>
            </a:r>
            <a:endParaRPr lang="zh-CN" altLang="en-US" sz="1600">
              <a:latin typeface="Arial" panose="020B0604020202020204" pitchFamily="34" charset="0"/>
              <a:cs typeface="Arial" panose="020B0604020202020204" pitchFamily="34" charset="0"/>
              <a:sym typeface="+mn-ea"/>
            </a:endParaRPr>
          </a:p>
        </p:txBody>
      </p:sp>
      <p:grpSp>
        <p:nvGrpSpPr>
          <p:cNvPr id="4" name="组合 3"/>
          <p:cNvGrpSpPr/>
          <p:nvPr/>
        </p:nvGrpSpPr>
        <p:grpSpPr>
          <a:xfrm>
            <a:off x="-111760" y="9296400"/>
            <a:ext cx="7809865" cy="643255"/>
            <a:chOff x="-176" y="14640"/>
            <a:chExt cx="12299" cy="1013"/>
          </a:xfrm>
        </p:grpSpPr>
        <p:sp>
          <p:nvSpPr>
            <p:cNvPr id="7" name="矩形 6"/>
            <p:cNvSpPr/>
            <p:nvPr/>
          </p:nvSpPr>
          <p:spPr>
            <a:xfrm>
              <a:off x="-176" y="14640"/>
              <a:ext cx="10976" cy="991"/>
            </a:xfrm>
            <a:prstGeom prst="rect">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571" y="14831"/>
              <a:ext cx="11552" cy="822"/>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sym typeface="+mn-ea"/>
                </a:rPr>
                <a:t>    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a:p>
              <a:pPr algn="l"/>
              <a:r>
                <a:rPr lang="en-US" altLang="zh-CN" sz="1400">
                  <a:solidFill>
                    <a:schemeClr val="bg1">
                      <a:lumMod val="50000"/>
                    </a:schemeClr>
                  </a:solidFill>
                  <a:effectLst/>
                  <a:latin typeface="Arial" panose="020B0604020202020204" pitchFamily="34" charset="0"/>
                  <a:cs typeface="Arial" panose="020B0604020202020204" pitchFamily="34" charset="0"/>
                </a:rPr>
                <a:t>.</a:t>
              </a:r>
              <a:r>
                <a:rPr lang="zh-CN" altLang="en-US" sz="1400">
                  <a:solidFill>
                    <a:schemeClr val="bg1">
                      <a:lumMod val="50000"/>
                    </a:schemeClr>
                  </a:solidFill>
                  <a:effectLst/>
                  <a:latin typeface="Arial" panose="020B0604020202020204" pitchFamily="34" charset="0"/>
                  <a:cs typeface="Arial" panose="020B0604020202020204" pitchFamily="34" charset="0"/>
                </a:rPr>
                <a:t> </a:t>
              </a:r>
              <a:endParaRPr lang="zh-CN" altLang="en-US" sz="1400">
                <a:solidFill>
                  <a:schemeClr val="bg1">
                    <a:lumMod val="50000"/>
                  </a:schemeClr>
                </a:solidFill>
                <a:effectLst/>
                <a:latin typeface="Arial" panose="020B0604020202020204" pitchFamily="34" charset="0"/>
                <a:cs typeface="Arial" panose="020B0604020202020204" pitchFamily="34" charset="0"/>
              </a:endParaRPr>
            </a:p>
          </p:txBody>
        </p:sp>
      </p:grpSp>
      <p:grpSp>
        <p:nvGrpSpPr>
          <p:cNvPr id="26" name="组合 25"/>
          <p:cNvGrpSpPr/>
          <p:nvPr/>
        </p:nvGrpSpPr>
        <p:grpSpPr>
          <a:xfrm>
            <a:off x="58420" y="6275070"/>
            <a:ext cx="6757670" cy="1748155"/>
            <a:chOff x="158" y="8262"/>
            <a:chExt cx="10642" cy="2753"/>
          </a:xfrm>
        </p:grpSpPr>
        <p:sp>
          <p:nvSpPr>
            <p:cNvPr id="25" name="圆角矩形 24"/>
            <p:cNvSpPr/>
            <p:nvPr/>
          </p:nvSpPr>
          <p:spPr>
            <a:xfrm>
              <a:off x="7409" y="8306"/>
              <a:ext cx="3229" cy="2709"/>
            </a:xfrm>
            <a:prstGeom prst="roundRect">
              <a:avLst/>
            </a:prstGeom>
            <a:solidFill>
              <a:schemeClr val="tx2">
                <a:alpha val="11000"/>
              </a:schemeClr>
            </a:solidFill>
            <a:ln w="28575" cmpd="dbl">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圆角矩形 23"/>
            <p:cNvSpPr/>
            <p:nvPr/>
          </p:nvSpPr>
          <p:spPr>
            <a:xfrm>
              <a:off x="3784" y="8263"/>
              <a:ext cx="3229" cy="2709"/>
            </a:xfrm>
            <a:prstGeom prst="roundRect">
              <a:avLst/>
            </a:prstGeom>
            <a:solidFill>
              <a:schemeClr val="tx2">
                <a:alpha val="11000"/>
              </a:schemeClr>
            </a:solidFill>
            <a:ln w="28575" cmpd="dbl">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3" name="组合 22"/>
            <p:cNvGrpSpPr/>
            <p:nvPr/>
          </p:nvGrpSpPr>
          <p:grpSpPr>
            <a:xfrm>
              <a:off x="158" y="8262"/>
              <a:ext cx="10642" cy="2719"/>
              <a:chOff x="160" y="1471"/>
              <a:chExt cx="10642" cy="2719"/>
            </a:xfrm>
          </p:grpSpPr>
          <p:sp>
            <p:nvSpPr>
              <p:cNvPr id="15" name="圆角矩形 14"/>
              <p:cNvSpPr/>
              <p:nvPr/>
            </p:nvSpPr>
            <p:spPr>
              <a:xfrm>
                <a:off x="160" y="1472"/>
                <a:ext cx="3229" cy="2709"/>
              </a:xfrm>
              <a:prstGeom prst="roundRect">
                <a:avLst/>
              </a:prstGeom>
              <a:solidFill>
                <a:schemeClr val="tx2">
                  <a:alpha val="11000"/>
                </a:schemeClr>
              </a:solidFill>
              <a:ln w="28575" cmpd="dbl">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nvSpPr>
            <p:spPr>
              <a:xfrm>
                <a:off x="800" y="1471"/>
                <a:ext cx="1925" cy="580"/>
              </a:xfrm>
              <a:prstGeom prst="rect">
                <a:avLst/>
              </a:prstGeom>
              <a:noFill/>
            </p:spPr>
            <p:txBody>
              <a:bodyPr wrap="none" rtlCol="0">
                <a:spAutoFit/>
              </a:bodyPr>
              <a:p>
                <a:pPr algn="l"/>
                <a:r>
                  <a:rPr lang="zh-CN" altLang="en-US" b="1">
                    <a:solidFill>
                      <a:srgbClr val="091B6B"/>
                    </a:solidFill>
                  </a:rPr>
                  <a:t>Experience</a:t>
                </a:r>
                <a:endParaRPr lang="zh-CN" altLang="en-US" b="1">
                  <a:solidFill>
                    <a:srgbClr val="091B6B"/>
                  </a:solidFill>
                </a:endParaRPr>
              </a:p>
            </p:txBody>
          </p:sp>
          <p:sp>
            <p:nvSpPr>
              <p:cNvPr id="12" name="文本框 11"/>
              <p:cNvSpPr txBox="1"/>
              <p:nvPr/>
            </p:nvSpPr>
            <p:spPr>
              <a:xfrm>
                <a:off x="4648" y="1471"/>
                <a:ext cx="1504" cy="580"/>
              </a:xfrm>
              <a:prstGeom prst="rect">
                <a:avLst/>
              </a:prstGeom>
              <a:noFill/>
            </p:spPr>
            <p:txBody>
              <a:bodyPr wrap="none" rtlCol="0">
                <a:spAutoFit/>
              </a:bodyPr>
              <a:p>
                <a:pPr algn="l"/>
                <a:r>
                  <a:rPr lang="en-US" altLang="zh-CN" b="1">
                    <a:solidFill>
                      <a:srgbClr val="0A206F"/>
                    </a:solidFill>
                  </a:rPr>
                  <a:t>Services</a:t>
                </a:r>
                <a:endParaRPr lang="en-US" altLang="zh-CN" b="1">
                  <a:solidFill>
                    <a:srgbClr val="0A206F"/>
                  </a:solidFill>
                </a:endParaRPr>
              </a:p>
            </p:txBody>
          </p:sp>
          <p:sp>
            <p:nvSpPr>
              <p:cNvPr id="13" name="文本框 12"/>
              <p:cNvSpPr txBox="1"/>
              <p:nvPr/>
            </p:nvSpPr>
            <p:spPr>
              <a:xfrm>
                <a:off x="8075" y="1472"/>
                <a:ext cx="1900" cy="580"/>
              </a:xfrm>
              <a:prstGeom prst="rect">
                <a:avLst/>
              </a:prstGeom>
              <a:noFill/>
            </p:spPr>
            <p:txBody>
              <a:bodyPr wrap="none" rtlCol="0">
                <a:spAutoFit/>
              </a:bodyPr>
              <a:p>
                <a:pPr algn="l"/>
                <a:r>
                  <a:rPr lang="en-US" altLang="zh-CN" b="1">
                    <a:solidFill>
                      <a:srgbClr val="0A206F"/>
                    </a:solidFill>
                  </a:rPr>
                  <a:t>Innovation</a:t>
                </a:r>
                <a:endParaRPr lang="en-US" altLang="zh-CN" b="1">
                  <a:solidFill>
                    <a:srgbClr val="0A206F"/>
                  </a:solidFill>
                </a:endParaRPr>
              </a:p>
            </p:txBody>
          </p:sp>
          <p:sp>
            <p:nvSpPr>
              <p:cNvPr id="19" name="文本框 18"/>
              <p:cNvSpPr txBox="1"/>
              <p:nvPr/>
            </p:nvSpPr>
            <p:spPr>
              <a:xfrm>
                <a:off x="172" y="2123"/>
                <a:ext cx="3217" cy="1840"/>
              </a:xfrm>
              <a:prstGeom prst="rect">
                <a:avLst/>
              </a:prstGeom>
              <a:noFill/>
            </p:spPr>
            <p:txBody>
              <a:bodyPr wrap="square" rtlCol="0">
                <a:spAutoFit/>
              </a:bodyPr>
              <a:p>
                <a:pPr algn="l"/>
                <a:r>
                  <a:rPr lang="zh-CN" altLang="en-US" sz="1400">
                    <a:solidFill>
                      <a:schemeClr val="accent3">
                        <a:lumMod val="50000"/>
                      </a:schemeClr>
                    </a:solidFill>
                    <a:latin typeface="Arial" panose="020B0604020202020204" pitchFamily="34" charset="0"/>
                    <a:cs typeface="Arial" panose="020B0604020202020204" pitchFamily="34" charset="0"/>
                  </a:rPr>
                  <a:t>Focus on </a:t>
                </a:r>
                <a:r>
                  <a:rPr lang="en-US" altLang="zh-CN" sz="1400">
                    <a:solidFill>
                      <a:schemeClr val="accent3">
                        <a:lumMod val="50000"/>
                      </a:schemeClr>
                    </a:solidFill>
                    <a:latin typeface="Arial" panose="020B0604020202020204" pitchFamily="34" charset="0"/>
                    <a:cs typeface="Arial" panose="020B0604020202020204" pitchFamily="34" charset="0"/>
                  </a:rPr>
                  <a:t>pharma package</a:t>
                </a:r>
                <a:r>
                  <a:rPr lang="zh-CN" altLang="en-US" sz="1400">
                    <a:solidFill>
                      <a:schemeClr val="accent3">
                        <a:lumMod val="50000"/>
                      </a:schemeClr>
                    </a:solidFill>
                    <a:latin typeface="Arial" panose="020B0604020202020204" pitchFamily="34" charset="0"/>
                    <a:cs typeface="Arial" panose="020B0604020202020204" pitchFamily="34" charset="0"/>
                  </a:rPr>
                  <a:t> materials industry since 200</a:t>
                </a:r>
                <a:r>
                  <a:rPr lang="en-US" altLang="zh-CN" sz="1400">
                    <a:solidFill>
                      <a:schemeClr val="accent3">
                        <a:lumMod val="50000"/>
                      </a:schemeClr>
                    </a:solidFill>
                    <a:latin typeface="Arial" panose="020B0604020202020204" pitchFamily="34" charset="0"/>
                    <a:cs typeface="Arial" panose="020B0604020202020204" pitchFamily="34" charset="0"/>
                  </a:rPr>
                  <a:t>7</a:t>
                </a:r>
                <a:r>
                  <a:rPr lang="zh-CN" altLang="en-US" sz="1400">
                    <a:solidFill>
                      <a:schemeClr val="accent3">
                        <a:lumMod val="50000"/>
                      </a:schemeClr>
                    </a:solidFill>
                    <a:latin typeface="Arial" panose="020B0604020202020204" pitchFamily="34" charset="0"/>
                    <a:cs typeface="Arial" panose="020B0604020202020204" pitchFamily="34" charset="0"/>
                  </a:rPr>
                  <a:t>. With rich experience in R&amp;D.</a:t>
                </a:r>
                <a:endParaRPr lang="zh-CN" altLang="en-US" sz="1400">
                  <a:solidFill>
                    <a:schemeClr val="accent3">
                      <a:lumMod val="50000"/>
                    </a:schemeClr>
                  </a:solidFill>
                  <a:latin typeface="Arial" panose="020B0604020202020204" pitchFamily="34" charset="0"/>
                  <a:cs typeface="Arial" panose="020B0604020202020204" pitchFamily="34" charset="0"/>
                </a:endParaRPr>
              </a:p>
            </p:txBody>
          </p:sp>
          <p:sp>
            <p:nvSpPr>
              <p:cNvPr id="21" name="文本框 20"/>
              <p:cNvSpPr txBox="1"/>
              <p:nvPr/>
            </p:nvSpPr>
            <p:spPr>
              <a:xfrm>
                <a:off x="3792" y="2123"/>
                <a:ext cx="3217" cy="1501"/>
              </a:xfrm>
              <a:prstGeom prst="rect">
                <a:avLst/>
              </a:prstGeom>
              <a:noFill/>
            </p:spPr>
            <p:txBody>
              <a:bodyPr wrap="square" rtlCol="0">
                <a:spAutoFit/>
              </a:bodyPr>
              <a:p>
                <a:pPr algn="l"/>
                <a:r>
                  <a:rPr sz="1400">
                    <a:solidFill>
                      <a:schemeClr val="accent3">
                        <a:lumMod val="50000"/>
                      </a:schemeClr>
                    </a:solidFill>
                    <a:latin typeface="Arial" panose="020B0604020202020204" pitchFamily="34" charset="0"/>
                    <a:cs typeface="Arial" panose="020B0604020202020204" pitchFamily="34" charset="0"/>
                  </a:rPr>
                  <a:t>We can provide one-stop purchasing of </a:t>
                </a:r>
                <a:r>
                  <a:rPr lang="en-US" sz="1400">
                    <a:solidFill>
                      <a:schemeClr val="accent3">
                        <a:lumMod val="50000"/>
                      </a:schemeClr>
                    </a:solidFill>
                    <a:latin typeface="Arial" panose="020B0604020202020204" pitchFamily="34" charset="0"/>
                    <a:cs typeface="Arial" panose="020B0604020202020204" pitchFamily="34" charset="0"/>
                  </a:rPr>
                  <a:t>pharma</a:t>
                </a:r>
                <a:r>
                  <a:rPr sz="1400">
                    <a:solidFill>
                      <a:schemeClr val="accent3">
                        <a:lumMod val="50000"/>
                      </a:schemeClr>
                    </a:solidFill>
                    <a:latin typeface="Arial" panose="020B0604020202020204" pitchFamily="34" charset="0"/>
                    <a:cs typeface="Arial" panose="020B0604020202020204" pitchFamily="34" charset="0"/>
                  </a:rPr>
                  <a:t> package materials</a:t>
                </a:r>
                <a:endParaRPr sz="1400">
                  <a:solidFill>
                    <a:schemeClr val="accent3">
                      <a:lumMod val="50000"/>
                    </a:schemeClr>
                  </a:solidFill>
                  <a:latin typeface="Arial" panose="020B0604020202020204" pitchFamily="34" charset="0"/>
                  <a:cs typeface="Arial" panose="020B0604020202020204" pitchFamily="34" charset="0"/>
                </a:endParaRPr>
              </a:p>
            </p:txBody>
          </p:sp>
          <p:sp>
            <p:nvSpPr>
              <p:cNvPr id="22" name="文本框 21"/>
              <p:cNvSpPr txBox="1"/>
              <p:nvPr/>
            </p:nvSpPr>
            <p:spPr>
              <a:xfrm>
                <a:off x="7585" y="2045"/>
                <a:ext cx="3217" cy="2145"/>
              </a:xfrm>
              <a:prstGeom prst="rect">
                <a:avLst/>
              </a:prstGeom>
              <a:noFill/>
            </p:spPr>
            <p:txBody>
              <a:bodyPr wrap="square" rtlCol="0">
                <a:spAutoFit/>
              </a:bodyPr>
              <a:p>
                <a:pPr algn="l"/>
                <a:r>
                  <a:rPr lang="zh-CN" altLang="en-US" sz="1400">
                    <a:solidFill>
                      <a:schemeClr val="accent3">
                        <a:lumMod val="50000"/>
                      </a:schemeClr>
                    </a:solidFill>
                    <a:latin typeface="Arial" panose="020B0604020202020204" pitchFamily="34" charset="0"/>
                    <a:cs typeface="Arial" panose="020B0604020202020204" pitchFamily="34" charset="0"/>
                  </a:rPr>
                  <a:t>SEA HONEST film and foil improves quality control through innovative products and pioneering system solutions.</a:t>
                </a:r>
                <a:endParaRPr lang="zh-CN" altLang="en-US" sz="1400">
                  <a:solidFill>
                    <a:schemeClr val="accent3">
                      <a:lumMod val="50000"/>
                    </a:schemeClr>
                  </a:solidFill>
                  <a:latin typeface="Arial" panose="020B0604020202020204" pitchFamily="34" charset="0"/>
                  <a:cs typeface="Arial" panose="020B0604020202020204" pitchFamily="34" charset="0"/>
                </a:endParaRPr>
              </a:p>
            </p:txBody>
          </p:sp>
        </p:grpSp>
      </p:grpSp>
      <p:sp>
        <p:nvSpPr>
          <p:cNvPr id="5" name="文本框 4"/>
          <p:cNvSpPr txBox="1"/>
          <p:nvPr/>
        </p:nvSpPr>
        <p:spPr>
          <a:xfrm>
            <a:off x="3577590" y="501650"/>
            <a:ext cx="309880" cy="368300"/>
          </a:xfrm>
          <a:prstGeom prst="rect">
            <a:avLst/>
          </a:prstGeom>
          <a:noFill/>
        </p:spPr>
        <p:txBody>
          <a:bodyPr wrap="none" rtlCol="0">
            <a:spAutoFit/>
          </a:bodyPr>
          <a:p>
            <a:endParaRPr lang="zh-CN" altLang="en-US"/>
          </a:p>
        </p:txBody>
      </p:sp>
      <p:pic>
        <p:nvPicPr>
          <p:cNvPr id="9" name="图片 8"/>
          <p:cNvPicPr>
            <a:picLocks noChangeAspect="1"/>
          </p:cNvPicPr>
          <p:nvPr/>
        </p:nvPicPr>
        <p:blipFill>
          <a:blip r:embed="rId1"/>
          <a:stretch>
            <a:fillRect/>
          </a:stretch>
        </p:blipFill>
        <p:spPr>
          <a:xfrm>
            <a:off x="4025265" y="919480"/>
            <a:ext cx="2390775" cy="23241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grpSp>
        <p:nvGrpSpPr>
          <p:cNvPr id="2" name="组合 1"/>
          <p:cNvGrpSpPr/>
          <p:nvPr/>
        </p:nvGrpSpPr>
        <p:grpSpPr>
          <a:xfrm>
            <a:off x="-111760" y="9296400"/>
            <a:ext cx="7797800" cy="683260"/>
            <a:chOff x="-176" y="14640"/>
            <a:chExt cx="12280" cy="1076"/>
          </a:xfrm>
        </p:grpSpPr>
        <p:sp>
          <p:nvSpPr>
            <p:cNvPr id="5" name="矩形 4"/>
            <p:cNvSpPr/>
            <p:nvPr/>
          </p:nvSpPr>
          <p:spPr>
            <a:xfrm>
              <a:off x="-176" y="14640"/>
              <a:ext cx="10976" cy="991"/>
            </a:xfrm>
            <a:prstGeom prst="rect">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552" y="14894"/>
              <a:ext cx="11552" cy="822"/>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sym typeface="+mn-ea"/>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a:p>
              <a:pPr algn="l"/>
              <a:r>
                <a:rPr lang="zh-CN" altLang="en-US" sz="1400">
                  <a:solidFill>
                    <a:schemeClr val="bg1">
                      <a:lumMod val="50000"/>
                    </a:schemeClr>
                  </a:solidFill>
                  <a:effectLst/>
                  <a:latin typeface="Arial" panose="020B0604020202020204" pitchFamily="34" charset="0"/>
                  <a:cs typeface="Arial" panose="020B0604020202020204" pitchFamily="34" charset="0"/>
                </a:rPr>
                <a:t> </a:t>
              </a:r>
              <a:endParaRPr lang="zh-CN" altLang="en-US" sz="1400">
                <a:solidFill>
                  <a:schemeClr val="bg1">
                    <a:lumMod val="50000"/>
                  </a:schemeClr>
                </a:solidFill>
                <a:effectLst/>
                <a:latin typeface="Arial" panose="020B0604020202020204" pitchFamily="34" charset="0"/>
                <a:cs typeface="Arial" panose="020B0604020202020204" pitchFamily="34" charset="0"/>
              </a:endParaRPr>
            </a:p>
          </p:txBody>
        </p:sp>
      </p:grpSp>
      <p:sp>
        <p:nvSpPr>
          <p:cNvPr id="3" name="文本框 2"/>
          <p:cNvSpPr txBox="1"/>
          <p:nvPr/>
        </p:nvSpPr>
        <p:spPr>
          <a:xfrm>
            <a:off x="202565" y="262890"/>
            <a:ext cx="6452870" cy="521970"/>
          </a:xfrm>
          <a:prstGeom prst="rect">
            <a:avLst/>
          </a:prstGeom>
          <a:noFill/>
          <a:effectLst/>
        </p:spPr>
        <p:txBody>
          <a:bodyPr wrap="square" rtlCol="0">
            <a:spAutoFit/>
          </a:bodyPr>
          <a:p>
            <a:r>
              <a:rPr lang="en-US" altLang="zh-CN" sz="2800" b="1">
                <a:latin typeface="Arial" panose="020B0604020202020204" pitchFamily="34" charset="0"/>
                <a:cs typeface="Arial" panose="020B0604020202020204" pitchFamily="34" charset="0"/>
              </a:rPr>
              <a:t>Lab Equipment List</a:t>
            </a:r>
            <a:endParaRPr lang="en-US" altLang="zh-CN" sz="2800" b="1">
              <a:latin typeface="Arial" panose="020B0604020202020204" pitchFamily="34" charset="0"/>
              <a:cs typeface="Arial" panose="020B0604020202020204" pitchFamily="34" charset="0"/>
            </a:endParaRPr>
          </a:p>
        </p:txBody>
      </p:sp>
      <p:graphicFrame>
        <p:nvGraphicFramePr>
          <p:cNvPr id="4" name="表格 3"/>
          <p:cNvGraphicFramePr/>
          <p:nvPr>
            <p:custDataLst>
              <p:tags r:id="rId1"/>
            </p:custDataLst>
          </p:nvPr>
        </p:nvGraphicFramePr>
        <p:xfrm>
          <a:off x="201930" y="991870"/>
          <a:ext cx="6453505" cy="7970520"/>
        </p:xfrm>
        <a:graphic>
          <a:graphicData uri="http://schemas.openxmlformats.org/drawingml/2006/table">
            <a:tbl>
              <a:tblPr firstRow="1" bandRow="1">
                <a:tableStyleId>{5940675A-B579-460E-94D1-54222C63F5DA}</a:tableStyleId>
              </a:tblPr>
              <a:tblGrid>
                <a:gridCol w="1823720"/>
                <a:gridCol w="789305"/>
                <a:gridCol w="3840480"/>
              </a:tblGrid>
              <a:tr h="673735">
                <a:tc>
                  <a:txBody>
                    <a:bodyPr/>
                    <a:p>
                      <a:pPr indent="0" algn="ctr">
                        <a:buNone/>
                      </a:pPr>
                      <a:r>
                        <a:rPr lang="en-US" sz="1100" b="1">
                          <a:solidFill>
                            <a:srgbClr val="0033CC"/>
                          </a:solidFill>
                          <a:latin typeface="Arial" panose="020B0604020202020204" pitchFamily="34" charset="0"/>
                          <a:cs typeface="Arial" panose="020B0604020202020204" pitchFamily="34" charset="0"/>
                        </a:rPr>
                        <a:t>Name</a:t>
                      </a:r>
                      <a:endParaRPr lang="en-US" altLang="en-US" sz="1100" b="1">
                        <a:solidFill>
                          <a:srgbClr val="0033CC"/>
                        </a:solidFill>
                        <a:latin typeface="Arial" panose="020B0604020202020204" pitchFamily="34" charset="0"/>
                        <a:ea typeface="Arial" panose="020B0604020202020204" pitchFamily="34" charset="0"/>
                        <a:cs typeface="Arial" panose="020B0604020202020204" pitchFamily="3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C5E0B3"/>
                    </a:solidFill>
                  </a:tcPr>
                </a:tc>
                <a:tc>
                  <a:txBody>
                    <a:bodyPr/>
                    <a:p>
                      <a:pPr indent="0" algn="ctr">
                        <a:buNone/>
                      </a:pPr>
                      <a:r>
                        <a:rPr lang="en-US" sz="1100" b="1">
                          <a:solidFill>
                            <a:srgbClr val="0033CC"/>
                          </a:solidFill>
                          <a:latin typeface="Arial" panose="020B0604020202020204" pitchFamily="34" charset="0"/>
                          <a:cs typeface="Arial" panose="020B0604020202020204" pitchFamily="34" charset="0"/>
                        </a:rPr>
                        <a:t>Quantity</a:t>
                      </a:r>
                      <a:endParaRPr lang="en-US" altLang="en-US" sz="1100" b="1">
                        <a:solidFill>
                          <a:srgbClr val="0033CC"/>
                        </a:solidFill>
                        <a:latin typeface="Arial" panose="020B0604020202020204" pitchFamily="34" charset="0"/>
                        <a:ea typeface="Arial" panose="020B0604020202020204" pitchFamily="34" charset="0"/>
                        <a:cs typeface="Arial" panose="020B0604020202020204" pitchFamily="3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C5E0B3"/>
                    </a:solidFill>
                  </a:tcPr>
                </a:tc>
                <a:tc>
                  <a:txBody>
                    <a:bodyPr/>
                    <a:p>
                      <a:pPr indent="0" algn="ctr">
                        <a:buNone/>
                      </a:pPr>
                      <a:r>
                        <a:rPr lang="en-US" sz="1100" b="1">
                          <a:solidFill>
                            <a:srgbClr val="0033CC"/>
                          </a:solidFill>
                          <a:latin typeface="Arial" panose="020B0604020202020204" pitchFamily="34" charset="0"/>
                          <a:cs typeface="Arial" panose="020B0604020202020204" pitchFamily="34" charset="0"/>
                        </a:rPr>
                        <a:t>Usage</a:t>
                      </a:r>
                      <a:endParaRPr lang="en-US" altLang="en-US" sz="1100" b="1">
                        <a:solidFill>
                          <a:srgbClr val="0033CC"/>
                        </a:solidFill>
                        <a:latin typeface="Arial" panose="020B0604020202020204" pitchFamily="34" charset="0"/>
                        <a:ea typeface="Arial" panose="020B0604020202020204" pitchFamily="34" charset="0"/>
                        <a:cs typeface="Arial" panose="020B0604020202020204" pitchFamily="3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C5E0B3"/>
                    </a:solidFill>
                  </a:tcPr>
                </a:tc>
              </a:tr>
              <a:tr h="578485">
                <a:tc>
                  <a:txBody>
                    <a:bodyPr/>
                    <a:p>
                      <a:pPr indent="0">
                        <a:buNone/>
                      </a:pPr>
                      <a:r>
                        <a:rPr lang="en-US" sz="1200" b="0">
                          <a:solidFill>
                            <a:srgbClr val="053B95"/>
                          </a:solidFill>
                          <a:latin typeface="Times New Roman" panose="02020603050405020304" charset="0"/>
                          <a:cs typeface="Times New Roman" panose="02020603050405020304" charset="0"/>
                        </a:rPr>
                        <a:t>Water permeability tester</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lgn="ctr">
                        <a:buNone/>
                      </a:pPr>
                      <a:r>
                        <a:rPr lang="en-US" sz="1200" b="0">
                          <a:solidFill>
                            <a:srgbClr val="053B95"/>
                          </a:solidFill>
                          <a:latin typeface="Times New Roman" panose="02020603050405020304" charset="0"/>
                          <a:cs typeface="Times New Roman" panose="02020603050405020304" charset="0"/>
                        </a:rPr>
                        <a:t>1</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buNone/>
                      </a:pPr>
                      <a:r>
                        <a:rPr lang="en-US" sz="1200" b="0">
                          <a:solidFill>
                            <a:srgbClr val="053B95"/>
                          </a:solidFill>
                          <a:latin typeface="Times New Roman" panose="02020603050405020304" charset="0"/>
                          <a:cs typeface="Times New Roman" panose="02020603050405020304" charset="0"/>
                        </a:rPr>
                        <a:t>Testing of Water Vapor Permeability of Flexible Packaging Materials</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r>
              <a:tr h="578485">
                <a:tc>
                  <a:txBody>
                    <a:bodyPr/>
                    <a:p>
                      <a:pPr indent="0">
                        <a:buNone/>
                      </a:pPr>
                      <a:r>
                        <a:rPr lang="en-US" sz="1200" b="0">
                          <a:solidFill>
                            <a:srgbClr val="053B95"/>
                          </a:solidFill>
                          <a:latin typeface="Times New Roman" panose="02020603050405020304" charset="0"/>
                          <a:cs typeface="Times New Roman" panose="02020603050405020304" charset="0"/>
                        </a:rPr>
                        <a:t>Oxygen permeability tester</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lgn="ctr">
                        <a:buNone/>
                      </a:pPr>
                      <a:r>
                        <a:rPr lang="en-US" sz="1200" b="0">
                          <a:solidFill>
                            <a:srgbClr val="053B95"/>
                          </a:solidFill>
                          <a:latin typeface="Times New Roman" panose="02020603050405020304" charset="0"/>
                          <a:cs typeface="Times New Roman" panose="02020603050405020304" charset="0"/>
                        </a:rPr>
                        <a:t>1</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buNone/>
                      </a:pPr>
                      <a:r>
                        <a:rPr lang="en-US" sz="1200" b="0">
                          <a:solidFill>
                            <a:srgbClr val="053B95"/>
                          </a:solidFill>
                          <a:latin typeface="Times New Roman" panose="02020603050405020304" charset="0"/>
                          <a:cs typeface="Times New Roman" panose="02020603050405020304" charset="0"/>
                        </a:rPr>
                        <a:t>Oxygen permeability testing of flexible packaging materials</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r>
              <a:tr h="577215">
                <a:tc>
                  <a:txBody>
                    <a:bodyPr/>
                    <a:p>
                      <a:pPr indent="0">
                        <a:buNone/>
                      </a:pPr>
                      <a:r>
                        <a:rPr lang="en-US" sz="1200" b="0">
                          <a:solidFill>
                            <a:srgbClr val="053B95"/>
                          </a:solidFill>
                          <a:latin typeface="Times New Roman" panose="02020603050405020304" charset="0"/>
                          <a:cs typeface="Times New Roman" panose="02020603050405020304" charset="0"/>
                        </a:rPr>
                        <a:t>Gasphase chromatography</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lgn="ctr">
                        <a:buNone/>
                      </a:pPr>
                      <a:r>
                        <a:rPr lang="en-US" sz="1200" b="0">
                          <a:solidFill>
                            <a:srgbClr val="053B95"/>
                          </a:solidFill>
                          <a:latin typeface="Times New Roman" panose="02020603050405020304" charset="0"/>
                          <a:cs typeface="Times New Roman" panose="02020603050405020304" charset="0"/>
                        </a:rPr>
                        <a:t>2</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buNone/>
                      </a:pPr>
                      <a:r>
                        <a:rPr lang="en-US" sz="1200" b="0">
                          <a:solidFill>
                            <a:srgbClr val="053B95"/>
                          </a:solidFill>
                          <a:latin typeface="Times New Roman" panose="02020603050405020304" charset="0"/>
                          <a:cs typeface="Times New Roman" panose="02020603050405020304" charset="0"/>
                        </a:rPr>
                        <a:t>Used for the detection of residual solvent amount</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r>
              <a:tr h="409575">
                <a:tc>
                  <a:txBody>
                    <a:bodyPr/>
                    <a:p>
                      <a:pPr indent="0">
                        <a:buNone/>
                      </a:pPr>
                      <a:r>
                        <a:rPr lang="en-US" sz="1200" b="0">
                          <a:solidFill>
                            <a:srgbClr val="053B95"/>
                          </a:solidFill>
                          <a:latin typeface="Times New Roman" panose="02020603050405020304" charset="0"/>
                          <a:cs typeface="Times New Roman" panose="02020603050405020304" charset="0"/>
                        </a:rPr>
                        <a:t>Tensiometer</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lgn="ctr">
                        <a:buNone/>
                      </a:pPr>
                      <a:r>
                        <a:rPr lang="en-US" sz="1200" b="0">
                          <a:solidFill>
                            <a:srgbClr val="053B95"/>
                          </a:solidFill>
                          <a:latin typeface="Times New Roman" panose="02020603050405020304" charset="0"/>
                          <a:cs typeface="Times New Roman" panose="02020603050405020304" charset="0"/>
                        </a:rPr>
                        <a:t>4</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buNone/>
                      </a:pPr>
                      <a:r>
                        <a:rPr lang="en-US" sz="1200" b="0">
                          <a:solidFill>
                            <a:srgbClr val="053B95"/>
                          </a:solidFill>
                          <a:latin typeface="Times New Roman" panose="02020603050405020304" charset="0"/>
                          <a:cs typeface="Times New Roman" panose="02020603050405020304" charset="0"/>
                        </a:rPr>
                        <a:t>Used for the detection of peel strength, tensile strength and elongation</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r>
              <a:tr h="408940">
                <a:tc>
                  <a:txBody>
                    <a:bodyPr/>
                    <a:p>
                      <a:pPr indent="0">
                        <a:buNone/>
                      </a:pPr>
                      <a:r>
                        <a:rPr lang="en-US" sz="1200" b="0">
                          <a:solidFill>
                            <a:srgbClr val="053B95"/>
                          </a:solidFill>
                          <a:latin typeface="Times New Roman" panose="02020603050405020304" charset="0"/>
                          <a:cs typeface="Times New Roman" panose="02020603050405020304" charset="0"/>
                        </a:rPr>
                        <a:t>AT-FY</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lgn="ctr">
                        <a:buNone/>
                      </a:pPr>
                      <a:r>
                        <a:rPr lang="en-US" sz="1200" b="0">
                          <a:solidFill>
                            <a:srgbClr val="053B95"/>
                          </a:solidFill>
                          <a:latin typeface="Times New Roman" panose="02020603050405020304" charset="0"/>
                          <a:cs typeface="Times New Roman" panose="02020603050405020304" charset="0"/>
                        </a:rPr>
                        <a:t>2</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buNone/>
                      </a:pPr>
                      <a:r>
                        <a:rPr lang="en-US" sz="1200" b="0">
                          <a:solidFill>
                            <a:srgbClr val="053B95"/>
                          </a:solidFill>
                          <a:latin typeface="等线" panose="02010600030101010101" charset="-122"/>
                          <a:cs typeface="等线" panose="02010600030101010101" charset="-122"/>
                        </a:rPr>
                        <a:t>T</a:t>
                      </a:r>
                      <a:r>
                        <a:rPr lang="en-US" sz="1200" b="0">
                          <a:solidFill>
                            <a:srgbClr val="053B95"/>
                          </a:solidFill>
                          <a:latin typeface="Times New Roman" panose="02020603050405020304" charset="0"/>
                          <a:cs typeface="Times New Roman" panose="02020603050405020304" charset="0"/>
                        </a:rPr>
                        <a:t>est the physical properties of high-temperature cooking products</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r>
              <a:tr h="577850">
                <a:tc>
                  <a:txBody>
                    <a:bodyPr/>
                    <a:p>
                      <a:pPr indent="0">
                        <a:buNone/>
                      </a:pPr>
                      <a:r>
                        <a:rPr lang="en-US" sz="1200" b="0">
                          <a:solidFill>
                            <a:srgbClr val="053B95"/>
                          </a:solidFill>
                          <a:latin typeface="Times New Roman" panose="02020603050405020304" charset="0"/>
                          <a:cs typeface="Times New Roman" panose="02020603050405020304" charset="0"/>
                        </a:rPr>
                        <a:t>Low-power microscope</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lgn="ctr">
                        <a:buNone/>
                      </a:pPr>
                      <a:r>
                        <a:rPr lang="en-US" sz="1200" b="0">
                          <a:solidFill>
                            <a:srgbClr val="053B95"/>
                          </a:solidFill>
                          <a:latin typeface="Times New Roman" panose="02020603050405020304" charset="0"/>
                          <a:cs typeface="Times New Roman" panose="02020603050405020304" charset="0"/>
                        </a:rPr>
                        <a:t>1</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buNone/>
                      </a:pPr>
                      <a:r>
                        <a:rPr lang="en-US" sz="1200" b="0">
                          <a:solidFill>
                            <a:srgbClr val="053B95"/>
                          </a:solidFill>
                          <a:latin typeface="Times New Roman" panose="02020603050405020304" charset="0"/>
                          <a:cs typeface="Times New Roman" panose="02020603050405020304" charset="0"/>
                        </a:rPr>
                        <a:t>For material structure analysis</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r>
              <a:tr h="578485">
                <a:tc>
                  <a:txBody>
                    <a:bodyPr/>
                    <a:p>
                      <a:pPr indent="0">
                        <a:buNone/>
                      </a:pPr>
                      <a:r>
                        <a:rPr lang="en-US" sz="1200" b="0">
                          <a:solidFill>
                            <a:srgbClr val="053B95"/>
                          </a:solidFill>
                          <a:latin typeface="Times New Roman" panose="02020603050405020304" charset="0"/>
                          <a:cs typeface="Times New Roman" panose="02020603050405020304" charset="0"/>
                        </a:rPr>
                        <a:t>Friction coefficient meter</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lgn="ctr">
                        <a:buNone/>
                      </a:pPr>
                      <a:r>
                        <a:rPr lang="en-US" sz="1200" b="0">
                          <a:solidFill>
                            <a:srgbClr val="053B95"/>
                          </a:solidFill>
                          <a:latin typeface="Times New Roman" panose="02020603050405020304" charset="0"/>
                          <a:cs typeface="Times New Roman" panose="02020603050405020304" charset="0"/>
                        </a:rPr>
                        <a:t>2</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buNone/>
                      </a:pPr>
                      <a:r>
                        <a:rPr lang="en-US" sz="1200" b="0">
                          <a:solidFill>
                            <a:srgbClr val="053B95"/>
                          </a:solidFill>
                          <a:latin typeface="Times New Roman" panose="02020603050405020304" charset="0"/>
                          <a:cs typeface="Times New Roman" panose="02020603050405020304" charset="0"/>
                        </a:rPr>
                        <a:t>Dynamic and static friction coefficient of packaging materials</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r>
              <a:tr h="408305">
                <a:tc>
                  <a:txBody>
                    <a:bodyPr/>
                    <a:p>
                      <a:pPr indent="0">
                        <a:buNone/>
                      </a:pPr>
                      <a:r>
                        <a:rPr lang="en-US" sz="1200" b="0">
                          <a:solidFill>
                            <a:srgbClr val="053B95"/>
                          </a:solidFill>
                          <a:latin typeface="Times New Roman" panose="02020603050405020304" charset="0"/>
                          <a:cs typeface="Times New Roman" panose="02020603050405020304" charset="0"/>
                        </a:rPr>
                        <a:t>GBB-F</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lgn="ctr">
                        <a:buNone/>
                      </a:pPr>
                      <a:r>
                        <a:rPr lang="en-US" sz="1200" b="0">
                          <a:solidFill>
                            <a:srgbClr val="053B95"/>
                          </a:solidFill>
                          <a:latin typeface="Times New Roman" panose="02020603050405020304" charset="0"/>
                          <a:cs typeface="Times New Roman" panose="02020603050405020304" charset="0"/>
                        </a:rPr>
                        <a:t>3</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buNone/>
                      </a:pPr>
                      <a:r>
                        <a:rPr lang="en-US" sz="1200" b="0">
                          <a:solidFill>
                            <a:srgbClr val="053B95"/>
                          </a:solidFill>
                          <a:latin typeface="Times New Roman" panose="02020603050405020304" charset="0"/>
                          <a:cs typeface="Times New Roman" panose="02020603050405020304" charset="0"/>
                        </a:rPr>
                        <a:t>Dynamic and static friction coefficient of packaging materials</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r>
              <a:tr h="579120">
                <a:tc>
                  <a:txBody>
                    <a:bodyPr/>
                    <a:p>
                      <a:pPr indent="0">
                        <a:buNone/>
                      </a:pPr>
                      <a:r>
                        <a:rPr lang="en-US" sz="1200" b="0">
                          <a:solidFill>
                            <a:srgbClr val="053B95"/>
                          </a:solidFill>
                          <a:latin typeface="Times New Roman" panose="02020603050405020304" charset="0"/>
                          <a:cs typeface="Times New Roman" panose="02020603050405020304" charset="0"/>
                        </a:rPr>
                        <a:t>Electronic analytical balance</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lgn="ctr">
                        <a:buNone/>
                      </a:pPr>
                      <a:r>
                        <a:rPr lang="en-US" sz="1200" b="0">
                          <a:solidFill>
                            <a:srgbClr val="053B95"/>
                          </a:solidFill>
                          <a:latin typeface="Times New Roman" panose="02020603050405020304" charset="0"/>
                          <a:cs typeface="Times New Roman" panose="02020603050405020304" charset="0"/>
                        </a:rPr>
                        <a:t>2</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buNone/>
                      </a:pPr>
                      <a:r>
                        <a:rPr lang="en-US" sz="1200" b="0">
                          <a:solidFill>
                            <a:srgbClr val="053B95"/>
                          </a:solidFill>
                          <a:latin typeface="Times New Roman" panose="02020603050405020304" charset="0"/>
                          <a:cs typeface="Times New Roman" panose="02020603050405020304" charset="0"/>
                        </a:rPr>
                        <a:t>Gram weight (unit weight), amount of glue, chemical test, etc.</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r>
              <a:tr h="577850">
                <a:tc>
                  <a:txBody>
                    <a:bodyPr/>
                    <a:p>
                      <a:pPr indent="0">
                        <a:buNone/>
                      </a:pPr>
                      <a:r>
                        <a:rPr lang="en-US" sz="1200" b="0">
                          <a:solidFill>
                            <a:srgbClr val="053B95"/>
                          </a:solidFill>
                          <a:latin typeface="Times New Roman" panose="02020603050405020304" charset="0"/>
                          <a:cs typeface="Times New Roman" panose="02020603050405020304" charset="0"/>
                        </a:rPr>
                        <a:t>Environmental chamber</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lgn="ctr">
                        <a:buNone/>
                      </a:pPr>
                      <a:r>
                        <a:rPr lang="en-US" sz="1200" b="0">
                          <a:solidFill>
                            <a:srgbClr val="053B95"/>
                          </a:solidFill>
                          <a:latin typeface="Times New Roman" panose="02020603050405020304" charset="0"/>
                          <a:cs typeface="Times New Roman" panose="02020603050405020304" charset="0"/>
                        </a:rPr>
                        <a:t>3</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buNone/>
                      </a:pPr>
                      <a:r>
                        <a:rPr lang="en-US" sz="1200" b="0">
                          <a:solidFill>
                            <a:srgbClr val="053B95"/>
                          </a:solidFill>
                          <a:latin typeface="Times New Roman" panose="02020603050405020304" charset="0"/>
                          <a:cs typeface="Times New Roman" panose="02020603050405020304" charset="0"/>
                        </a:rPr>
                        <a:t>Used to test stability experiments</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r>
              <a:tr h="408940">
                <a:tc>
                  <a:txBody>
                    <a:bodyPr/>
                    <a:p>
                      <a:pPr indent="0">
                        <a:buNone/>
                      </a:pPr>
                      <a:r>
                        <a:rPr lang="en-US" sz="1200" b="0">
                          <a:solidFill>
                            <a:srgbClr val="053B95"/>
                          </a:solidFill>
                          <a:latin typeface="Times New Roman" panose="02020603050405020304" charset="0"/>
                          <a:cs typeface="Times New Roman" panose="02020603050405020304" charset="0"/>
                        </a:rPr>
                        <a:t>Microbial detector</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lgn="ctr">
                        <a:buNone/>
                      </a:pPr>
                      <a:r>
                        <a:rPr lang="en-US" sz="1200" b="0">
                          <a:solidFill>
                            <a:srgbClr val="053B95"/>
                          </a:solidFill>
                          <a:latin typeface="Times New Roman" panose="02020603050405020304" charset="0"/>
                          <a:cs typeface="Times New Roman" panose="02020603050405020304" charset="0"/>
                        </a:rPr>
                        <a:t>5</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buNone/>
                      </a:pPr>
                      <a:r>
                        <a:rPr lang="en-US" sz="1200" b="0">
                          <a:solidFill>
                            <a:srgbClr val="053B95"/>
                          </a:solidFill>
                          <a:latin typeface="Times New Roman" panose="02020603050405020304" charset="0"/>
                          <a:cs typeface="Times New Roman" panose="02020603050405020304" charset="0"/>
                        </a:rPr>
                        <a:t>Used for microbial configuration, storage, operation, etc.</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r>
              <a:tr h="577850">
                <a:tc>
                  <a:txBody>
                    <a:bodyPr/>
                    <a:p>
                      <a:pPr indent="0">
                        <a:buNone/>
                      </a:pPr>
                      <a:r>
                        <a:rPr lang="en-US" sz="1200" b="0">
                          <a:solidFill>
                            <a:srgbClr val="053B95"/>
                          </a:solidFill>
                          <a:latin typeface="Times New Roman" panose="02020603050405020304" charset="0"/>
                          <a:cs typeface="Times New Roman" panose="02020603050405020304" charset="0"/>
                        </a:rPr>
                        <a:t>Chemical testing instrument</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lgn="ctr">
                        <a:buNone/>
                      </a:pPr>
                      <a:r>
                        <a:rPr lang="en-US" sz="1200" b="0">
                          <a:solidFill>
                            <a:srgbClr val="053B95"/>
                          </a:solidFill>
                          <a:latin typeface="Times New Roman" panose="02020603050405020304" charset="0"/>
                          <a:cs typeface="Times New Roman" panose="02020603050405020304" charset="0"/>
                        </a:rPr>
                        <a:t>4</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buNone/>
                      </a:pPr>
                      <a:r>
                        <a:rPr lang="en-US" sz="1200" b="0">
                          <a:solidFill>
                            <a:srgbClr val="053B95"/>
                          </a:solidFill>
                          <a:latin typeface="Times New Roman" panose="02020603050405020304" charset="0"/>
                          <a:cs typeface="Times New Roman" panose="02020603050405020304" charset="0"/>
                        </a:rPr>
                        <a:t>Used for chemical test operation and reagent storage</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r>
              <a:tr h="457835">
                <a:tc>
                  <a:txBody>
                    <a:bodyPr/>
                    <a:p>
                      <a:pPr indent="0">
                        <a:buNone/>
                      </a:pPr>
                      <a:r>
                        <a:rPr lang="en-US" sz="1200" b="0">
                          <a:solidFill>
                            <a:srgbClr val="053B95"/>
                          </a:solidFill>
                          <a:latin typeface="Times New Roman" panose="02020603050405020304" charset="0"/>
                          <a:cs typeface="Times New Roman" panose="02020603050405020304" charset="0"/>
                        </a:rPr>
                        <a:t>Others</a:t>
                      </a:r>
                      <a:endParaRPr lang="en-US" altLang="en-US" sz="1200" b="0">
                        <a:solidFill>
                          <a:srgbClr val="053B95"/>
                        </a:solidFill>
                        <a:latin typeface="Times New Roman" panose="02020603050405020304" charset="0"/>
                        <a:ea typeface="等线" panose="02010600030101010101" charset="-122"/>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lgn="ctr">
                        <a:buNone/>
                      </a:pPr>
                      <a:r>
                        <a:rPr lang="en-US" sz="1200" b="0">
                          <a:solidFill>
                            <a:srgbClr val="053B95"/>
                          </a:solidFill>
                          <a:latin typeface="Times New Roman" panose="02020603050405020304" charset="0"/>
                          <a:cs typeface="Times New Roman" panose="02020603050405020304" charset="0"/>
                        </a:rPr>
                        <a:t>7</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c>
                  <a:txBody>
                    <a:bodyPr/>
                    <a:p>
                      <a:pPr indent="0">
                        <a:buNone/>
                      </a:pPr>
                      <a:r>
                        <a:rPr lang="en-US" sz="1200" b="0">
                          <a:solidFill>
                            <a:srgbClr val="053B95"/>
                          </a:solidFill>
                          <a:latin typeface="Times New Roman" panose="02020603050405020304" charset="0"/>
                          <a:cs typeface="Times New Roman" panose="02020603050405020304" charset="0"/>
                        </a:rPr>
                        <a:t>Various inspections</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solidFill>
                      <a:srgbClr val="F1F1F1"/>
                    </a:solidFill>
                  </a:tcPr>
                </a:tc>
              </a:tr>
              <a:tr h="577850">
                <a:tc>
                  <a:txBody>
                    <a:bodyPr/>
                    <a:p>
                      <a:pPr indent="0" algn="ctr">
                        <a:buNone/>
                      </a:pPr>
                      <a:r>
                        <a:rPr lang="en-US" sz="1000" b="0">
                          <a:solidFill>
                            <a:srgbClr val="053B95"/>
                          </a:solidFill>
                          <a:latin typeface="Arial" panose="020B0604020202020204" pitchFamily="34" charset="0"/>
                          <a:cs typeface="Arial" panose="020B0604020202020204" pitchFamily="34" charset="0"/>
                        </a:rPr>
                        <a:t>Total</a:t>
                      </a:r>
                      <a:endParaRPr lang="en-US" altLang="en-US" sz="1000" b="0">
                        <a:solidFill>
                          <a:srgbClr val="053B95"/>
                        </a:solidFill>
                        <a:latin typeface="Arial" panose="020B0604020202020204" pitchFamily="34" charset="0"/>
                        <a:ea typeface="等线" panose="02010600030101010101" charset="-122"/>
                        <a:cs typeface="Arial" panose="020B0604020202020204" pitchFamily="3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lgn="ctr">
                        <a:buNone/>
                      </a:pPr>
                      <a:r>
                        <a:rPr lang="en-US" sz="1200" b="0">
                          <a:solidFill>
                            <a:srgbClr val="053B95"/>
                          </a:solidFill>
                          <a:latin typeface="Times New Roman" panose="02020603050405020304" charset="0"/>
                          <a:cs typeface="Times New Roman" panose="02020603050405020304" charset="0"/>
                        </a:rPr>
                        <a:t>37</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c>
                  <a:txBody>
                    <a:bodyPr/>
                    <a:p>
                      <a:pPr indent="0">
                        <a:buNone/>
                      </a:pPr>
                      <a:r>
                        <a:rPr lang="en-US" sz="1200" b="0">
                          <a:solidFill>
                            <a:srgbClr val="053B95"/>
                          </a:solidFill>
                          <a:latin typeface="Times New Roman" panose="02020603050405020304" charset="0"/>
                          <a:cs typeface="Times New Roman" panose="02020603050405020304" charset="0"/>
                        </a:rPr>
                        <a:t>QC central lab / on-site lab</a:t>
                      </a:r>
                      <a:endParaRPr lang="en-US" altLang="en-US" sz="1200" b="0">
                        <a:solidFill>
                          <a:srgbClr val="053B95"/>
                        </a:solidFill>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BEBEBE"/>
                      </a:solidFill>
                      <a:prstDash val="solid"/>
                      <a:headEnd type="none" w="med" len="med"/>
                      <a:tailEnd type="none" w="med" len="med"/>
                    </a:lnL>
                    <a:lnR w="12700" cap="flat" cmpd="sng">
                      <a:solidFill>
                        <a:srgbClr val="BEBEBE"/>
                      </a:solidFill>
                      <a:prstDash val="solid"/>
                      <a:headEnd type="none" w="med" len="med"/>
                      <a:tailEnd type="none" w="med" len="med"/>
                    </a:lnR>
                    <a:lnT w="12700" cap="flat" cmpd="sng">
                      <a:solidFill>
                        <a:srgbClr val="BEBEBE"/>
                      </a:solidFill>
                      <a:prstDash val="solid"/>
                      <a:headEnd type="none" w="med" len="med"/>
                      <a:tailEnd type="none" w="med" len="med"/>
                    </a:lnT>
                    <a:lnB w="12700" cap="flat" cmpd="sng">
                      <a:solidFill>
                        <a:srgbClr val="BEBEBE"/>
                      </a:solidFill>
                      <a:prstDash val="solid"/>
                      <a:headEnd type="none" w="med" len="med"/>
                      <a:tailEnd type="none" w="med" len="med"/>
                    </a:lnB>
                    <a:lnTlToBr>
                      <a:noFill/>
                    </a:lnTlToBr>
                    <a:lnBlToTr>
                      <a:noFill/>
                    </a:lnBlToTr>
                    <a:noFill/>
                  </a:tcPr>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nvSpPr>
        <p:spPr>
          <a:xfrm>
            <a:off x="202565" y="262890"/>
            <a:ext cx="6452870" cy="521970"/>
          </a:xfrm>
          <a:prstGeom prst="rect">
            <a:avLst/>
          </a:prstGeom>
          <a:noFill/>
          <a:effectLst/>
        </p:spPr>
        <p:txBody>
          <a:bodyPr wrap="square" rtlCol="0">
            <a:spAutoFit/>
          </a:bodyPr>
          <a:p>
            <a:pPr algn="l"/>
            <a:r>
              <a:rPr lang="en-US" altLang="zh-CN" sz="2800" b="1">
                <a:latin typeface="Arial" panose="020B0604020202020204" pitchFamily="34" charset="0"/>
                <a:cs typeface="Arial" panose="020B0604020202020204" pitchFamily="34" charset="0"/>
              </a:rPr>
              <a:t>Quality </a:t>
            </a:r>
            <a:r>
              <a:rPr lang="en-US" altLang="zh-CN" sz="2800" b="1">
                <a:solidFill>
                  <a:srgbClr val="053B95"/>
                </a:solidFill>
                <a:latin typeface="Arial" panose="020B0604020202020204" pitchFamily="34" charset="0"/>
                <a:cs typeface="Arial" panose="020B0604020202020204" pitchFamily="34" charset="0"/>
              </a:rPr>
              <a:t>Control</a:t>
            </a:r>
            <a:endParaRPr lang="en-US" altLang="zh-CN" sz="2800" b="1">
              <a:solidFill>
                <a:srgbClr val="053B95"/>
              </a:solidFill>
              <a:latin typeface="Arial" panose="020B0604020202020204" pitchFamily="34" charset="0"/>
              <a:cs typeface="Arial" panose="020B0604020202020204" pitchFamily="34" charset="0"/>
            </a:endParaRPr>
          </a:p>
        </p:txBody>
      </p:sp>
      <p:grpSp>
        <p:nvGrpSpPr>
          <p:cNvPr id="6" name="组合 5"/>
          <p:cNvGrpSpPr/>
          <p:nvPr/>
        </p:nvGrpSpPr>
        <p:grpSpPr>
          <a:xfrm>
            <a:off x="-111760" y="9296400"/>
            <a:ext cx="7797800" cy="782320"/>
            <a:chOff x="-176" y="14640"/>
            <a:chExt cx="12280" cy="1232"/>
          </a:xfrm>
        </p:grpSpPr>
        <p:sp>
          <p:nvSpPr>
            <p:cNvPr id="34" name="矩形 33"/>
            <p:cNvSpPr/>
            <p:nvPr/>
          </p:nvSpPr>
          <p:spPr>
            <a:xfrm>
              <a:off x="-176" y="14640"/>
              <a:ext cx="10976" cy="991"/>
            </a:xfrm>
            <a:prstGeom prst="rect">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5" name="文本框 34"/>
            <p:cNvSpPr txBox="1"/>
            <p:nvPr/>
          </p:nvSpPr>
          <p:spPr>
            <a:xfrm>
              <a:off x="552" y="15050"/>
              <a:ext cx="11552" cy="822"/>
            </a:xfrm>
            <a:prstGeom prst="rect">
              <a:avLst/>
            </a:prstGeom>
            <a:noFill/>
          </p:spPr>
          <p:txBody>
            <a:bodyPr wrap="square" rtlCol="0">
              <a:spAutoFit/>
            </a:bodyPr>
            <a:p>
              <a:pPr algn="l"/>
              <a:r>
                <a:rPr lang="en-US" sz="1400">
                  <a:solidFill>
                    <a:schemeClr val="bg1">
                      <a:lumMod val="50000"/>
                    </a:schemeClr>
                  </a:solidFill>
                  <a:effectLst/>
                  <a:latin typeface="Arial" panose="020B0604020202020204" pitchFamily="34" charset="0"/>
                  <a:cs typeface="Arial" panose="020B0604020202020204" pitchFamily="34" charset="0"/>
                </a:rPr>
                <a:t>      </a:t>
              </a:r>
              <a:r>
                <a:rPr lang="en-US" altLang="zh-CN" sz="1400">
                  <a:solidFill>
                    <a:schemeClr val="bg1">
                      <a:lumMod val="50000"/>
                    </a:schemeClr>
                  </a:solidFill>
                  <a:effectLst/>
                  <a:latin typeface="Arial" panose="020B0604020202020204" pitchFamily="34" charset="0"/>
                  <a:cs typeface="Arial" panose="020B0604020202020204" pitchFamily="34" charset="0"/>
                  <a:sym typeface="+mn-ea"/>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a:p>
              <a:pPr algn="l"/>
              <a:r>
                <a:rPr lang="en-US" altLang="zh-CN" sz="1400">
                  <a:solidFill>
                    <a:schemeClr val="bg1">
                      <a:lumMod val="50000"/>
                    </a:schemeClr>
                  </a:solidFill>
                  <a:effectLst/>
                  <a:latin typeface="Arial" panose="020B0604020202020204" pitchFamily="34" charset="0"/>
                  <a:cs typeface="Arial" panose="020B0604020202020204" pitchFamily="34" charset="0"/>
                </a:rPr>
                <a:t>.</a:t>
              </a:r>
              <a:r>
                <a:rPr lang="zh-CN" altLang="en-US" sz="1400">
                  <a:solidFill>
                    <a:schemeClr val="bg1">
                      <a:lumMod val="50000"/>
                    </a:schemeClr>
                  </a:solidFill>
                  <a:effectLst/>
                  <a:latin typeface="Arial" panose="020B0604020202020204" pitchFamily="34" charset="0"/>
                  <a:cs typeface="Arial" panose="020B0604020202020204" pitchFamily="34" charset="0"/>
                </a:rPr>
                <a:t> </a:t>
              </a:r>
              <a:endParaRPr lang="zh-CN" altLang="en-US" sz="1400">
                <a:solidFill>
                  <a:schemeClr val="bg1">
                    <a:lumMod val="50000"/>
                  </a:schemeClr>
                </a:solidFill>
                <a:effectLst/>
                <a:latin typeface="Arial" panose="020B0604020202020204" pitchFamily="34" charset="0"/>
                <a:cs typeface="Arial" panose="020B0604020202020204" pitchFamily="34" charset="0"/>
              </a:endParaRPr>
            </a:p>
          </p:txBody>
        </p:sp>
      </p:grpSp>
      <p:pic>
        <p:nvPicPr>
          <p:cNvPr id="2" name="图片 1"/>
          <p:cNvPicPr>
            <a:picLocks noChangeAspect="1"/>
          </p:cNvPicPr>
          <p:nvPr/>
        </p:nvPicPr>
        <p:blipFill>
          <a:blip r:embed="rId1"/>
          <a:stretch>
            <a:fillRect/>
          </a:stretch>
        </p:blipFill>
        <p:spPr>
          <a:xfrm>
            <a:off x="350520" y="951230"/>
            <a:ext cx="2126615" cy="2028825"/>
          </a:xfrm>
          <a:prstGeom prst="rect">
            <a:avLst/>
          </a:prstGeom>
        </p:spPr>
      </p:pic>
      <p:pic>
        <p:nvPicPr>
          <p:cNvPr id="3" name="图片 2"/>
          <p:cNvPicPr>
            <a:picLocks noChangeAspect="1"/>
          </p:cNvPicPr>
          <p:nvPr/>
        </p:nvPicPr>
        <p:blipFill>
          <a:blip r:embed="rId2"/>
          <a:stretch>
            <a:fillRect/>
          </a:stretch>
        </p:blipFill>
        <p:spPr>
          <a:xfrm>
            <a:off x="350520" y="3649345"/>
            <a:ext cx="2116455" cy="2613660"/>
          </a:xfrm>
          <a:prstGeom prst="rect">
            <a:avLst/>
          </a:prstGeom>
        </p:spPr>
      </p:pic>
      <p:pic>
        <p:nvPicPr>
          <p:cNvPr id="4" name="图片 3"/>
          <p:cNvPicPr>
            <a:picLocks noChangeAspect="1"/>
          </p:cNvPicPr>
          <p:nvPr/>
        </p:nvPicPr>
        <p:blipFill>
          <a:blip r:embed="rId3"/>
          <a:stretch>
            <a:fillRect/>
          </a:stretch>
        </p:blipFill>
        <p:spPr>
          <a:xfrm>
            <a:off x="3593465" y="951230"/>
            <a:ext cx="2797175" cy="2035175"/>
          </a:xfrm>
          <a:prstGeom prst="rect">
            <a:avLst/>
          </a:prstGeom>
        </p:spPr>
      </p:pic>
      <p:pic>
        <p:nvPicPr>
          <p:cNvPr id="5" name="图片 4"/>
          <p:cNvPicPr>
            <a:picLocks noChangeAspect="1"/>
          </p:cNvPicPr>
          <p:nvPr/>
        </p:nvPicPr>
        <p:blipFill>
          <a:blip r:embed="rId4"/>
          <a:stretch>
            <a:fillRect/>
          </a:stretch>
        </p:blipFill>
        <p:spPr>
          <a:xfrm>
            <a:off x="350520" y="6816090"/>
            <a:ext cx="3183890" cy="1551305"/>
          </a:xfrm>
          <a:prstGeom prst="rect">
            <a:avLst/>
          </a:prstGeom>
        </p:spPr>
      </p:pic>
      <p:pic>
        <p:nvPicPr>
          <p:cNvPr id="8" name="图片 7"/>
          <p:cNvPicPr>
            <a:picLocks noChangeAspect="1"/>
          </p:cNvPicPr>
          <p:nvPr/>
        </p:nvPicPr>
        <p:blipFill>
          <a:blip r:embed="rId5"/>
          <a:stretch>
            <a:fillRect/>
          </a:stretch>
        </p:blipFill>
        <p:spPr>
          <a:xfrm>
            <a:off x="4115435" y="6809105"/>
            <a:ext cx="2070100" cy="1550670"/>
          </a:xfrm>
          <a:prstGeom prst="rect">
            <a:avLst/>
          </a:prstGeom>
        </p:spPr>
      </p:pic>
      <p:pic>
        <p:nvPicPr>
          <p:cNvPr id="9" name="图片 8"/>
          <p:cNvPicPr>
            <a:picLocks noChangeAspect="1"/>
          </p:cNvPicPr>
          <p:nvPr/>
        </p:nvPicPr>
        <p:blipFill>
          <a:blip r:embed="rId6"/>
          <a:stretch>
            <a:fillRect/>
          </a:stretch>
        </p:blipFill>
        <p:spPr>
          <a:xfrm>
            <a:off x="3426460" y="3649345"/>
            <a:ext cx="2844800" cy="1828800"/>
          </a:xfrm>
          <a:prstGeom prst="rect">
            <a:avLst/>
          </a:prstGeom>
        </p:spPr>
      </p:pic>
      <p:sp>
        <p:nvSpPr>
          <p:cNvPr id="11" name="文本框 10"/>
          <p:cNvSpPr txBox="1"/>
          <p:nvPr/>
        </p:nvSpPr>
        <p:spPr>
          <a:xfrm>
            <a:off x="350520" y="6339840"/>
            <a:ext cx="2161540" cy="398780"/>
          </a:xfrm>
          <a:prstGeom prst="rect">
            <a:avLst/>
          </a:prstGeom>
          <a:noFill/>
        </p:spPr>
        <p:txBody>
          <a:bodyPr wrap="square" rtlCol="0">
            <a:spAutoFit/>
          </a:bodyPr>
          <a:p>
            <a:pPr algn="l"/>
            <a:r>
              <a:rPr lang="en-US" altLang="zh-CN" sz="1000" b="1">
                <a:solidFill>
                  <a:schemeClr val="tx1"/>
                </a:solidFill>
                <a:latin typeface="Arial" panose="020B0604020202020204" pitchFamily="34" charset="0"/>
                <a:cs typeface="Arial" panose="020B0604020202020204" pitchFamily="34" charset="0"/>
                <a:sym typeface="+mn-ea"/>
              </a:rPr>
              <a:t>In process thickness</a:t>
            </a:r>
            <a:r>
              <a:rPr lang="en-US" altLang="zh-CN" sz="1000" b="1">
                <a:solidFill>
                  <a:srgbClr val="053B95"/>
                </a:solidFill>
                <a:latin typeface="Arial" panose="020B0604020202020204" pitchFamily="34" charset="0"/>
                <a:cs typeface="Arial" panose="020B0604020202020204" pitchFamily="34" charset="0"/>
                <a:sym typeface="+mn-ea"/>
              </a:rPr>
              <a:t> control Frequently checked by QA</a:t>
            </a:r>
            <a:endParaRPr lang="en-US" altLang="zh-CN" sz="1000" b="1">
              <a:solidFill>
                <a:srgbClr val="053B95"/>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4069080" y="3103880"/>
            <a:ext cx="1668145" cy="245110"/>
          </a:xfrm>
          <a:prstGeom prst="rect">
            <a:avLst/>
          </a:prstGeom>
          <a:noFill/>
        </p:spPr>
        <p:txBody>
          <a:bodyPr wrap="square" rtlCol="0">
            <a:spAutoFit/>
          </a:bodyPr>
          <a:p>
            <a:pPr algn="l">
              <a:buClrTx/>
              <a:buSzTx/>
              <a:buFontTx/>
            </a:pPr>
            <a:r>
              <a:rPr lang="en-US" altLang="zh-CN" sz="1000" b="1">
                <a:latin typeface="Arial" panose="020B0604020202020204" pitchFamily="34" charset="0"/>
                <a:cs typeface="Arial" panose="020B0604020202020204" pitchFamily="34" charset="0"/>
              </a:rPr>
              <a:t>ISRA camera </a:t>
            </a:r>
            <a:r>
              <a:rPr lang="en-US" altLang="zh-CN" sz="1000" b="1">
                <a:solidFill>
                  <a:srgbClr val="053B95"/>
                </a:solidFill>
                <a:latin typeface="Arial" panose="020B0604020202020204" pitchFamily="34" charset="0"/>
                <a:cs typeface="Arial" panose="020B0604020202020204" pitchFamily="34" charset="0"/>
              </a:rPr>
              <a:t>system</a:t>
            </a:r>
            <a:endParaRPr lang="en-US" altLang="zh-CN" sz="1000" b="1">
              <a:solidFill>
                <a:srgbClr val="053B95"/>
              </a:solidFill>
              <a:latin typeface="Arial" panose="020B0604020202020204" pitchFamily="34" charset="0"/>
              <a:cs typeface="Arial" panose="020B0604020202020204" pitchFamily="34" charset="0"/>
            </a:endParaRPr>
          </a:p>
        </p:txBody>
      </p:sp>
      <p:sp>
        <p:nvSpPr>
          <p:cNvPr id="13" name="文本框 12"/>
          <p:cNvSpPr txBox="1"/>
          <p:nvPr/>
        </p:nvSpPr>
        <p:spPr>
          <a:xfrm>
            <a:off x="350520" y="8496300"/>
            <a:ext cx="1897380" cy="245110"/>
          </a:xfrm>
          <a:prstGeom prst="rect">
            <a:avLst/>
          </a:prstGeom>
          <a:noFill/>
        </p:spPr>
        <p:txBody>
          <a:bodyPr wrap="square" rtlCol="0">
            <a:spAutoFit/>
          </a:bodyPr>
          <a:p>
            <a:pPr algn="l">
              <a:buClrTx/>
              <a:buSzTx/>
              <a:buFontTx/>
            </a:pPr>
            <a:r>
              <a:rPr lang="en-US" altLang="zh-CN" sz="1000" b="1">
                <a:latin typeface="Arial" panose="020B0604020202020204" pitchFamily="34" charset="0"/>
                <a:cs typeface="Arial" panose="020B0604020202020204" pitchFamily="34" charset="0"/>
              </a:rPr>
              <a:t>Quality Control</a:t>
            </a:r>
            <a:r>
              <a:rPr lang="en-US" altLang="zh-CN" sz="1000" b="1">
                <a:solidFill>
                  <a:srgbClr val="053B95"/>
                </a:solidFill>
                <a:latin typeface="Arial" panose="020B0604020202020204" pitchFamily="34" charset="0"/>
                <a:cs typeface="Arial" panose="020B0604020202020204" pitchFamily="34" charset="0"/>
              </a:rPr>
              <a:t> In-Process</a:t>
            </a:r>
            <a:endParaRPr lang="en-US" altLang="zh-CN" sz="1000" b="1">
              <a:solidFill>
                <a:srgbClr val="053B95"/>
              </a:solidFill>
              <a:latin typeface="Arial" panose="020B0604020202020204" pitchFamily="34" charset="0"/>
              <a:cs typeface="Arial" panose="020B0604020202020204" pitchFamily="34" charset="0"/>
            </a:endParaRPr>
          </a:p>
        </p:txBody>
      </p:sp>
      <p:sp>
        <p:nvSpPr>
          <p:cNvPr id="15" name="文本框 14"/>
          <p:cNvSpPr txBox="1"/>
          <p:nvPr/>
        </p:nvSpPr>
        <p:spPr>
          <a:xfrm>
            <a:off x="4115435" y="5668010"/>
            <a:ext cx="2155825" cy="245110"/>
          </a:xfrm>
          <a:prstGeom prst="rect">
            <a:avLst/>
          </a:prstGeom>
          <a:noFill/>
        </p:spPr>
        <p:txBody>
          <a:bodyPr wrap="square" rtlCol="0">
            <a:spAutoFit/>
          </a:bodyPr>
          <a:p>
            <a:pPr algn="l">
              <a:buClrTx/>
              <a:buSzTx/>
              <a:buFontTx/>
            </a:pPr>
            <a:r>
              <a:rPr lang="en-US" altLang="zh-CN" sz="1000" b="1">
                <a:latin typeface="Arial" panose="020B0604020202020204" pitchFamily="34" charset="0"/>
                <a:cs typeface="Arial" panose="020B0604020202020204" pitchFamily="34" charset="0"/>
              </a:rPr>
              <a:t>In process </a:t>
            </a:r>
            <a:r>
              <a:rPr lang="en-US" altLang="zh-CN" sz="1000" b="1">
                <a:solidFill>
                  <a:srgbClr val="053B95"/>
                </a:solidFill>
                <a:latin typeface="Arial" panose="020B0604020202020204" pitchFamily="34" charset="0"/>
                <a:cs typeface="Arial" panose="020B0604020202020204" pitchFamily="34" charset="0"/>
              </a:rPr>
              <a:t>monitor</a:t>
            </a:r>
            <a:endParaRPr lang="en-US" altLang="zh-CN" sz="1000" b="1">
              <a:solidFill>
                <a:srgbClr val="053B95"/>
              </a:solidFill>
              <a:latin typeface="Arial" panose="020B0604020202020204" pitchFamily="34" charset="0"/>
              <a:cs typeface="Arial" panose="020B0604020202020204" pitchFamily="34" charset="0"/>
            </a:endParaRPr>
          </a:p>
        </p:txBody>
      </p:sp>
      <p:sp>
        <p:nvSpPr>
          <p:cNvPr id="16" name="文本框 15"/>
          <p:cNvSpPr txBox="1"/>
          <p:nvPr/>
        </p:nvSpPr>
        <p:spPr>
          <a:xfrm>
            <a:off x="4115435" y="8419465"/>
            <a:ext cx="2247900" cy="398780"/>
          </a:xfrm>
          <a:prstGeom prst="rect">
            <a:avLst/>
          </a:prstGeom>
          <a:noFill/>
        </p:spPr>
        <p:txBody>
          <a:bodyPr wrap="square" rtlCol="0">
            <a:spAutoFit/>
          </a:bodyPr>
          <a:p>
            <a:r>
              <a:rPr lang="en-US" altLang="zh-CN" sz="1000" b="1">
                <a:latin typeface="Arial" panose="020B0604020202020204" pitchFamily="34" charset="0"/>
                <a:cs typeface="Arial" panose="020B0604020202020204" pitchFamily="34" charset="0"/>
              </a:rPr>
              <a:t>Setting parameter with </a:t>
            </a:r>
            <a:r>
              <a:rPr lang="en-US" altLang="zh-CN" sz="1000" b="1">
                <a:solidFill>
                  <a:srgbClr val="053B95"/>
                </a:solidFill>
                <a:latin typeface="Arial" panose="020B0604020202020204" pitchFamily="34" charset="0"/>
                <a:cs typeface="Arial" panose="020B0604020202020204" pitchFamily="34" charset="0"/>
              </a:rPr>
              <a:t>authorized</a:t>
            </a:r>
            <a:endParaRPr lang="en-US" altLang="zh-CN" sz="1000" b="1">
              <a:solidFill>
                <a:srgbClr val="053B95"/>
              </a:solidFill>
              <a:latin typeface="Arial" panose="020B0604020202020204" pitchFamily="34" charset="0"/>
              <a:cs typeface="Arial" panose="020B0604020202020204" pitchFamily="34" charset="0"/>
            </a:endParaRPr>
          </a:p>
          <a:p>
            <a:r>
              <a:rPr lang="en-US" altLang="zh-CN" sz="1000" b="1">
                <a:solidFill>
                  <a:srgbClr val="053B95"/>
                </a:solidFill>
                <a:latin typeface="Arial" panose="020B0604020202020204" pitchFamily="34" charset="0"/>
                <a:cs typeface="Arial" panose="020B0604020202020204" pitchFamily="34" charset="0"/>
              </a:rPr>
              <a:t>people</a:t>
            </a:r>
            <a:endParaRPr lang="en-US" altLang="zh-CN" sz="1000" b="1">
              <a:solidFill>
                <a:srgbClr val="053B95"/>
              </a:solidFill>
              <a:latin typeface="Arial" panose="020B0604020202020204" pitchFamily="34" charset="0"/>
              <a:cs typeface="Arial" panose="020B0604020202020204" pitchFamily="34" charset="0"/>
            </a:endParaRPr>
          </a:p>
        </p:txBody>
      </p:sp>
      <p:sp>
        <p:nvSpPr>
          <p:cNvPr id="17" name="文本框 16"/>
          <p:cNvSpPr txBox="1"/>
          <p:nvPr/>
        </p:nvSpPr>
        <p:spPr>
          <a:xfrm>
            <a:off x="350520" y="3146425"/>
            <a:ext cx="2266315" cy="398780"/>
          </a:xfrm>
          <a:prstGeom prst="rect">
            <a:avLst/>
          </a:prstGeom>
          <a:noFill/>
        </p:spPr>
        <p:txBody>
          <a:bodyPr wrap="none" rtlCol="0">
            <a:spAutoFit/>
          </a:bodyPr>
          <a:p>
            <a:pPr algn="l"/>
            <a:r>
              <a:rPr lang="en-US" altLang="zh-CN" sz="1000" b="1">
                <a:latin typeface="Arial" panose="020B0604020202020204" pitchFamily="34" charset="0"/>
                <a:cs typeface="Arial" panose="020B0604020202020204" pitchFamily="34" charset="0"/>
              </a:rPr>
              <a:t>Automatic rolling, </a:t>
            </a:r>
            <a:r>
              <a:rPr lang="en-US" altLang="zh-CN" sz="1000" b="1">
                <a:solidFill>
                  <a:srgbClr val="053B95"/>
                </a:solidFill>
                <a:latin typeface="Arial" panose="020B0604020202020204" pitchFamily="34" charset="0"/>
                <a:cs typeface="Arial" panose="020B0604020202020204" pitchFamily="34" charset="0"/>
              </a:rPr>
              <a:t>thickness tester</a:t>
            </a:r>
            <a:endParaRPr lang="en-US" altLang="zh-CN" sz="1000" b="1">
              <a:solidFill>
                <a:srgbClr val="053B95"/>
              </a:solidFill>
              <a:latin typeface="Arial" panose="020B0604020202020204" pitchFamily="34" charset="0"/>
              <a:cs typeface="Arial" panose="020B0604020202020204" pitchFamily="34" charset="0"/>
            </a:endParaRPr>
          </a:p>
          <a:p>
            <a:pPr algn="l"/>
            <a:r>
              <a:rPr lang="en-US" altLang="zh-CN" sz="1000" b="1">
                <a:solidFill>
                  <a:srgbClr val="053B95"/>
                </a:solidFill>
                <a:latin typeface="Arial" panose="020B0604020202020204" pitchFamily="34" charset="0"/>
                <a:cs typeface="Arial" panose="020B0604020202020204" pitchFamily="34" charset="0"/>
              </a:rPr>
              <a:t>during producing</a:t>
            </a:r>
            <a:endParaRPr lang="en-US" altLang="zh-CN" sz="1000" b="1">
              <a:solidFill>
                <a:srgbClr val="053B95"/>
              </a:solidFill>
              <a:latin typeface="Arial" panose="020B0604020202020204" pitchFamily="34" charset="0"/>
              <a:cs typeface="Arial" panose="020B0604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nvSpPr>
        <p:spPr>
          <a:xfrm>
            <a:off x="202565" y="262890"/>
            <a:ext cx="6452870" cy="521970"/>
          </a:xfrm>
          <a:prstGeom prst="rect">
            <a:avLst/>
          </a:prstGeom>
          <a:noFill/>
          <a:effectLst/>
        </p:spPr>
        <p:txBody>
          <a:bodyPr wrap="square" rtlCol="0">
            <a:spAutoFit/>
          </a:bodyPr>
          <a:p>
            <a:r>
              <a:rPr lang="en-US" altLang="zh-CN" sz="2800" b="1">
                <a:latin typeface="Arial" panose="020B0604020202020204" pitchFamily="34" charset="0"/>
                <a:cs typeface="Arial" panose="020B0604020202020204" pitchFamily="34" charset="0"/>
              </a:rPr>
              <a:t>Product </a:t>
            </a:r>
            <a:r>
              <a:rPr lang="en-US" altLang="zh-CN" sz="2800" b="1">
                <a:solidFill>
                  <a:srgbClr val="053B95"/>
                </a:solidFill>
                <a:latin typeface="Arial" panose="020B0604020202020204" pitchFamily="34" charset="0"/>
                <a:cs typeface="Arial" panose="020B0604020202020204" pitchFamily="34" charset="0"/>
              </a:rPr>
              <a:t>Traceability System</a:t>
            </a:r>
            <a:endParaRPr lang="en-US" altLang="zh-CN" sz="2800" b="1">
              <a:solidFill>
                <a:srgbClr val="053B95"/>
              </a:solidFill>
              <a:latin typeface="Arial" panose="020B0604020202020204" pitchFamily="34" charset="0"/>
              <a:cs typeface="Arial" panose="020B0604020202020204" pitchFamily="34" charset="0"/>
            </a:endParaRPr>
          </a:p>
        </p:txBody>
      </p:sp>
      <p:pic>
        <p:nvPicPr>
          <p:cNvPr id="26641" name="图片 23562" descr="图片1.png"/>
          <p:cNvPicPr>
            <a:picLocks noChangeAspect="1"/>
          </p:cNvPicPr>
          <p:nvPr>
            <p:custDataLst>
              <p:tags r:id="rId1"/>
            </p:custDataLst>
          </p:nvPr>
        </p:nvPicPr>
        <p:blipFill>
          <a:blip r:embed="rId2"/>
          <a:stretch>
            <a:fillRect/>
          </a:stretch>
        </p:blipFill>
        <p:spPr>
          <a:xfrm>
            <a:off x="742950" y="1378903"/>
            <a:ext cx="5372100" cy="4661535"/>
          </a:xfrm>
          <a:prstGeom prst="rect">
            <a:avLst/>
          </a:prstGeom>
        </p:spPr>
      </p:pic>
      <p:sp>
        <p:nvSpPr>
          <p:cNvPr id="4" name="AutoShape 133"/>
          <p:cNvSpPr>
            <a:spLocks noChangeArrowheads="1"/>
          </p:cNvSpPr>
          <p:nvPr/>
        </p:nvSpPr>
        <p:spPr bwMode="auto">
          <a:xfrm>
            <a:off x="1034256" y="6378417"/>
            <a:ext cx="4789488" cy="731837"/>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0 h 21600"/>
              <a:gd name="T8" fmla="*/ 0 60000 65536"/>
              <a:gd name="T9" fmla="*/ 0 60000 65536"/>
              <a:gd name="T10" fmla="*/ 0 60000 65536"/>
              <a:gd name="T11" fmla="*/ 0 60000 65536"/>
              <a:gd name="T12" fmla="*/ 5498 w 21600"/>
              <a:gd name="T13" fmla="*/ 5498 h 21600"/>
              <a:gd name="T14" fmla="*/ 16102 w 21600"/>
              <a:gd name="T15" fmla="*/ 16102 h 21600"/>
            </a:gdLst>
            <a:ahLst/>
            <a:cxnLst>
              <a:cxn ang="T8">
                <a:pos x="T0" y="T1"/>
              </a:cxn>
              <a:cxn ang="T9">
                <a:pos x="T2" y="T3"/>
              </a:cxn>
              <a:cxn ang="T10">
                <a:pos x="T4" y="T5"/>
              </a:cxn>
              <a:cxn ang="T11">
                <a:pos x="T6" y="T7"/>
              </a:cxn>
            </a:cxnLst>
            <a:rect l="T12" t="T13" r="T14" b="T15"/>
            <a:pathLst>
              <a:path w="21600" h="21600">
                <a:moveTo>
                  <a:pt x="0" y="0"/>
                </a:moveTo>
                <a:lnTo>
                  <a:pt x="7395" y="21600"/>
                </a:lnTo>
                <a:lnTo>
                  <a:pt x="14205" y="21600"/>
                </a:lnTo>
                <a:lnTo>
                  <a:pt x="21600" y="0"/>
                </a:lnTo>
                <a:close/>
              </a:path>
            </a:pathLst>
          </a:custGeom>
          <a:gradFill rotWithShape="1">
            <a:gsLst>
              <a:gs pos="2000">
                <a:srgbClr val="007BD3"/>
              </a:gs>
              <a:gs pos="100000">
                <a:srgbClr val="034373"/>
              </a:gs>
            </a:gsLst>
            <a:lin ang="10200000" scaled="0"/>
          </a:gradFill>
          <a:ln w="9525">
            <a:noFill/>
            <a:miter lim="800000"/>
          </a:ln>
        </p:spPr>
        <p:txBody>
          <a:bodyPr wrap="none"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CN"/>
              <a:t> </a:t>
            </a:r>
            <a:endParaRPr lang="en-US" altLang="zh-CN"/>
          </a:p>
        </p:txBody>
      </p:sp>
      <p:sp>
        <p:nvSpPr>
          <p:cNvPr id="1073743970" name="矩形 1073743969"/>
          <p:cNvSpPr/>
          <p:nvPr/>
        </p:nvSpPr>
        <p:spPr>
          <a:xfrm>
            <a:off x="828358" y="7109778"/>
            <a:ext cx="5286375" cy="441325"/>
          </a:xfrm>
          <a:prstGeom prst="rect">
            <a:avLst/>
          </a:prstGeom>
          <a:gradFill rotWithShape="0">
            <a:gsLst>
              <a:gs pos="0">
                <a:srgbClr val="007BD3"/>
              </a:gs>
              <a:gs pos="100000">
                <a:srgbClr val="034373"/>
              </a:gs>
            </a:gsLst>
            <a:lin ang="5400000" scaled="0"/>
          </a:gradFill>
          <a:ln w="12700" cap="flat" cmpd="sng">
            <a:solidFill>
              <a:srgbClr val="A8D08D"/>
            </a:solidFill>
            <a:prstDash val="solid"/>
            <a:miter/>
            <a:headEnd type="none" w="med" len="med"/>
            <a:tailEnd type="none" w="med" len="med"/>
          </a:ln>
          <a:effectLst>
            <a:outerShdw dist="28398" dir="3806096" algn="ctr" rotWithShape="0">
              <a:srgbClr val="375623">
                <a:alpha val="50000"/>
              </a:srgbClr>
            </a:outerShdw>
          </a:effectLst>
        </p:spPr>
        <p:txBody>
          <a:bodyPr anchor="ctr" anchorCtr="0"/>
          <a:p>
            <a:pPr algn="ctr"/>
            <a:endParaRPr lang="zh-CN" altLang="en-US"/>
          </a:p>
          <a:p>
            <a:pPr algn="ctr"/>
            <a:r>
              <a:rPr lang="zh-CN" altLang="en-US" b="1"/>
              <a:t>Trace the complete history of batch products</a:t>
            </a:r>
            <a:endParaRPr lang="zh-CN" altLang="en-US" b="1"/>
          </a:p>
          <a:p>
            <a:endParaRPr lang="zh-CN" altLang="en-US" b="1"/>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nvSpPr>
        <p:spPr>
          <a:xfrm>
            <a:off x="202565" y="262890"/>
            <a:ext cx="6452870" cy="521970"/>
          </a:xfrm>
          <a:prstGeom prst="rect">
            <a:avLst/>
          </a:prstGeom>
          <a:noFill/>
          <a:effectLst/>
        </p:spPr>
        <p:txBody>
          <a:bodyPr wrap="square" rtlCol="0">
            <a:spAutoFit/>
          </a:bodyPr>
          <a:p>
            <a:r>
              <a:rPr lang="en-US" altLang="zh-CN" sz="2800" b="1">
                <a:latin typeface="Arial" panose="020B0604020202020204" pitchFamily="34" charset="0"/>
                <a:cs typeface="Arial" panose="020B0604020202020204" pitchFamily="34" charset="0"/>
              </a:rPr>
              <a:t>SQM </a:t>
            </a:r>
            <a:r>
              <a:rPr lang="en-US" altLang="zh-CN" sz="2800" b="1">
                <a:solidFill>
                  <a:srgbClr val="053B95"/>
                </a:solidFill>
                <a:latin typeface="Arial" panose="020B0604020202020204" pitchFamily="34" charset="0"/>
                <a:cs typeface="Arial" panose="020B0604020202020204" pitchFamily="34" charset="0"/>
              </a:rPr>
              <a:t>System</a:t>
            </a:r>
            <a:endParaRPr lang="en-US" altLang="zh-CN" sz="2800" b="1">
              <a:solidFill>
                <a:srgbClr val="053B95"/>
              </a:solidFill>
              <a:latin typeface="Arial" panose="020B0604020202020204" pitchFamily="34" charset="0"/>
              <a:cs typeface="Arial" panose="020B0604020202020204" pitchFamily="34" charset="0"/>
            </a:endParaRPr>
          </a:p>
        </p:txBody>
      </p:sp>
      <p:pic>
        <p:nvPicPr>
          <p:cNvPr id="4" name="图片 3"/>
          <p:cNvPicPr>
            <a:picLocks noChangeAspect="1"/>
          </p:cNvPicPr>
          <p:nvPr/>
        </p:nvPicPr>
        <p:blipFill>
          <a:blip r:embed="rId1"/>
          <a:stretch>
            <a:fillRect/>
          </a:stretch>
        </p:blipFill>
        <p:spPr>
          <a:xfrm>
            <a:off x="133350" y="1034415"/>
            <a:ext cx="6591300" cy="3295650"/>
          </a:xfrm>
          <a:prstGeom prst="rect">
            <a:avLst/>
          </a:prstGeom>
        </p:spPr>
      </p:pic>
      <p:sp>
        <p:nvSpPr>
          <p:cNvPr id="5" name="文本框 4"/>
          <p:cNvSpPr txBox="1"/>
          <p:nvPr/>
        </p:nvSpPr>
        <p:spPr>
          <a:xfrm>
            <a:off x="133350" y="4579620"/>
            <a:ext cx="6452870" cy="521970"/>
          </a:xfrm>
          <a:prstGeom prst="rect">
            <a:avLst/>
          </a:prstGeom>
          <a:noFill/>
          <a:effectLst/>
        </p:spPr>
        <p:txBody>
          <a:bodyPr wrap="square" rtlCol="0">
            <a:spAutoFit/>
          </a:bodyPr>
          <a:p>
            <a:r>
              <a:rPr lang="en-US" altLang="zh-CN" sz="2800" b="1">
                <a:latin typeface="Arial" panose="020B0604020202020204" pitchFamily="34" charset="0"/>
                <a:cs typeface="Arial" panose="020B0604020202020204" pitchFamily="34" charset="0"/>
              </a:rPr>
              <a:t>IQC </a:t>
            </a:r>
            <a:r>
              <a:rPr lang="en-US" altLang="zh-CN" sz="2800" b="1">
                <a:solidFill>
                  <a:srgbClr val="053B95"/>
                </a:solidFill>
                <a:latin typeface="Arial" panose="020B0604020202020204" pitchFamily="34" charset="0"/>
                <a:cs typeface="Arial" panose="020B0604020202020204" pitchFamily="34" charset="0"/>
              </a:rPr>
              <a:t>Process</a:t>
            </a:r>
            <a:endParaRPr lang="en-US" altLang="zh-CN" sz="2800" b="1">
              <a:solidFill>
                <a:srgbClr val="053B95"/>
              </a:solidFill>
              <a:latin typeface="Arial" panose="020B0604020202020204" pitchFamily="34" charset="0"/>
              <a:cs typeface="Arial" panose="020B0604020202020204" pitchFamily="34" charset="0"/>
            </a:endParaRPr>
          </a:p>
        </p:txBody>
      </p:sp>
      <p:pic>
        <p:nvPicPr>
          <p:cNvPr id="26646" name="图片 1" descr="C:\Users\Mr.Shane Lee\AppData\Roaming\Tencent\Users\1602917825\QQ\WinTemp\RichOle\F$}MNA8D%[EADB92WM_5FMK.png"/>
          <p:cNvPicPr>
            <a:picLocks noChangeAspect="1" noChangeArrowheads="1"/>
          </p:cNvPicPr>
          <p:nvPr/>
        </p:nvPicPr>
        <p:blipFill>
          <a:blip r:embed="rId2"/>
          <a:srcRect/>
          <a:stretch>
            <a:fillRect/>
          </a:stretch>
        </p:blipFill>
        <p:spPr>
          <a:xfrm>
            <a:off x="202248" y="5351145"/>
            <a:ext cx="6298565" cy="349377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02565" y="302895"/>
            <a:ext cx="6452870" cy="521970"/>
          </a:xfrm>
          <a:prstGeom prst="rect">
            <a:avLst/>
          </a:prstGeom>
          <a:noFill/>
          <a:effectLst/>
        </p:spPr>
        <p:txBody>
          <a:bodyPr wrap="square" rtlCol="0">
            <a:spAutoFit/>
          </a:bodyPr>
          <a:p>
            <a:r>
              <a:rPr lang="en-US" altLang="zh-CN" sz="2800" b="1">
                <a:latin typeface="Arial" panose="020B0604020202020204" pitchFamily="34" charset="0"/>
                <a:cs typeface="Arial" panose="020B0604020202020204" pitchFamily="34" charset="0"/>
              </a:rPr>
              <a:t>In Process </a:t>
            </a:r>
            <a:r>
              <a:rPr lang="en-US" altLang="zh-CN" sz="2800" b="1">
                <a:solidFill>
                  <a:srgbClr val="053B95"/>
                </a:solidFill>
                <a:latin typeface="Arial" panose="020B0604020202020204" pitchFamily="34" charset="0"/>
                <a:cs typeface="Arial" panose="020B0604020202020204" pitchFamily="34" charset="0"/>
              </a:rPr>
              <a:t>Inspection</a:t>
            </a:r>
            <a:endParaRPr lang="en-US" altLang="zh-CN" sz="2800" b="1">
              <a:solidFill>
                <a:srgbClr val="053B95"/>
              </a:solidFill>
              <a:latin typeface="Arial" panose="020B0604020202020204" pitchFamily="34" charset="0"/>
              <a:cs typeface="Arial" panose="020B0604020202020204" pitchFamily="34" charset="0"/>
            </a:endParaRPr>
          </a:p>
        </p:txBody>
      </p:sp>
      <p:pic>
        <p:nvPicPr>
          <p:cNvPr id="26650" name="图片 26648" descr="QQ图片20210430115830.png"/>
          <p:cNvPicPr>
            <a:picLocks noChangeAspect="1"/>
          </p:cNvPicPr>
          <p:nvPr/>
        </p:nvPicPr>
        <p:blipFill>
          <a:blip r:embed="rId1"/>
          <a:stretch>
            <a:fillRect/>
          </a:stretch>
        </p:blipFill>
        <p:spPr>
          <a:xfrm>
            <a:off x="202565" y="1094740"/>
            <a:ext cx="4339590" cy="3531870"/>
          </a:xfrm>
          <a:prstGeom prst="rect">
            <a:avLst/>
          </a:prstGeom>
        </p:spPr>
      </p:pic>
      <p:sp>
        <p:nvSpPr>
          <p:cNvPr id="1073743990" name="矩形 1073743989"/>
          <p:cNvSpPr/>
          <p:nvPr/>
        </p:nvSpPr>
        <p:spPr>
          <a:xfrm>
            <a:off x="4541838" y="1094423"/>
            <a:ext cx="2262505" cy="3682365"/>
          </a:xfrm>
          <a:prstGeom prst="rect">
            <a:avLst/>
          </a:prstGeom>
          <a:solidFill>
            <a:srgbClr val="FFFFFF"/>
          </a:solidFill>
          <a:ln w="12700" cap="flat" cmpd="sng">
            <a:solidFill>
              <a:srgbClr val="ED7D31"/>
            </a:solidFill>
            <a:prstDash val="dash"/>
            <a:miter/>
            <a:headEnd type="none" w="med" len="med"/>
            <a:tailEnd type="none" w="med" len="med"/>
          </a:ln>
        </p:spPr>
        <p:txBody>
          <a:bodyPr anchor="ctr" anchorCtr="0"/>
          <a:p>
            <a:pPr indent="444500"/>
            <a:r>
              <a:rPr lang="zh-CN" altLang="en-US"/>
              <a:t>I</a:t>
            </a:r>
            <a:r>
              <a:rPr lang="zh-CN" altLang="en-US" sz="1200"/>
              <a:t>PQA日常检查</a:t>
            </a:r>
            <a:endParaRPr lang="zh-CN" altLang="en-US" sz="1200"/>
          </a:p>
          <a:p>
            <a:endParaRPr lang="zh-CN" altLang="en-US" sz="1200"/>
          </a:p>
          <a:p>
            <a:r>
              <a:rPr lang="zh-CN" altLang="en-US" sz="1200"/>
              <a:t>1. 过程检查/产品的规格/检查/目视检查 </a:t>
            </a:r>
            <a:endParaRPr lang="zh-CN" altLang="en-US" sz="1200"/>
          </a:p>
          <a:p>
            <a:pPr marL="172085"/>
            <a:r>
              <a:rPr lang="zh-CN" altLang="en-US" sz="1200"/>
              <a:t>Process control, Product spec, Visual check </a:t>
            </a:r>
            <a:endParaRPr lang="zh-CN" altLang="en-US" sz="1200"/>
          </a:p>
          <a:p>
            <a:r>
              <a:rPr lang="zh-CN" altLang="en-US" sz="1200"/>
              <a:t>2、工艺规程 </a:t>
            </a:r>
            <a:endParaRPr lang="zh-CN" altLang="en-US" sz="1200"/>
          </a:p>
          <a:p>
            <a:r>
              <a:rPr lang="zh-CN" altLang="en-US" sz="1200"/>
              <a:t>   Process SOP </a:t>
            </a:r>
            <a:endParaRPr lang="zh-CN" altLang="en-US" sz="1200"/>
          </a:p>
          <a:p>
            <a:r>
              <a:rPr lang="zh-CN" altLang="en-US" sz="1200"/>
              <a:t>3、首检确认 </a:t>
            </a:r>
            <a:endParaRPr lang="zh-CN" altLang="en-US" sz="1200"/>
          </a:p>
          <a:p>
            <a:r>
              <a:rPr lang="zh-CN" altLang="en-US" sz="1200"/>
              <a:t>   First Test confirmation </a:t>
            </a:r>
            <a:endParaRPr lang="zh-CN" altLang="en-US" sz="1200"/>
          </a:p>
          <a:p>
            <a:r>
              <a:rPr lang="zh-CN" altLang="en-US" sz="1200"/>
              <a:t>4、异常的控制和反馈 </a:t>
            </a:r>
            <a:endParaRPr lang="zh-CN" altLang="en-US" sz="1200"/>
          </a:p>
          <a:p>
            <a:r>
              <a:rPr lang="zh-CN" altLang="en-US" sz="1200"/>
              <a:t>   Exception Avoidance and Feedback </a:t>
            </a:r>
            <a:endParaRPr lang="zh-CN" altLang="en-US" sz="1200"/>
          </a:p>
          <a:p>
            <a:r>
              <a:rPr lang="zh-CN" altLang="en-US" sz="1200"/>
              <a:t>5、纠偏行动的后续行动 </a:t>
            </a:r>
            <a:endParaRPr lang="zh-CN" altLang="en-US" sz="1200"/>
          </a:p>
          <a:p>
            <a:r>
              <a:rPr lang="zh-CN" altLang="en-US" sz="1200"/>
              <a:t>   CAPA </a:t>
            </a:r>
            <a:endParaRPr lang="zh-CN" altLang="en-US" sz="1200"/>
          </a:p>
          <a:p>
            <a:endParaRPr lang="zh-CN" altLang="en-US"/>
          </a:p>
          <a:p>
            <a:endParaRPr lang="zh-CN" altLang="en-US"/>
          </a:p>
        </p:txBody>
      </p:sp>
      <p:sp>
        <p:nvSpPr>
          <p:cNvPr id="4" name="文本框 3"/>
          <p:cNvSpPr txBox="1"/>
          <p:nvPr/>
        </p:nvSpPr>
        <p:spPr>
          <a:xfrm>
            <a:off x="202565" y="4896485"/>
            <a:ext cx="6452870" cy="521970"/>
          </a:xfrm>
          <a:prstGeom prst="rect">
            <a:avLst/>
          </a:prstGeom>
          <a:noFill/>
          <a:effectLst/>
        </p:spPr>
        <p:txBody>
          <a:bodyPr wrap="square" rtlCol="0">
            <a:spAutoFit/>
          </a:bodyPr>
          <a:p>
            <a:r>
              <a:rPr lang="en-US" altLang="zh-CN" sz="2800" b="1">
                <a:latin typeface="Arial" panose="020B0604020202020204" pitchFamily="34" charset="0"/>
                <a:cs typeface="Arial" panose="020B0604020202020204" pitchFamily="34" charset="0"/>
              </a:rPr>
              <a:t>FG </a:t>
            </a:r>
            <a:r>
              <a:rPr lang="en-US" altLang="zh-CN" sz="2800" b="1">
                <a:solidFill>
                  <a:srgbClr val="053B95"/>
                </a:solidFill>
                <a:latin typeface="Arial" panose="020B0604020202020204" pitchFamily="34" charset="0"/>
                <a:cs typeface="Arial" panose="020B0604020202020204" pitchFamily="34" charset="0"/>
              </a:rPr>
              <a:t>Release Process</a:t>
            </a:r>
            <a:endParaRPr lang="en-US" altLang="zh-CN" sz="2800" b="1">
              <a:solidFill>
                <a:srgbClr val="053B95"/>
              </a:solidFill>
              <a:latin typeface="Arial" panose="020B0604020202020204" pitchFamily="34" charset="0"/>
              <a:cs typeface="Arial" panose="020B0604020202020204" pitchFamily="34" charset="0"/>
            </a:endParaRPr>
          </a:p>
        </p:txBody>
      </p:sp>
      <p:pic>
        <p:nvPicPr>
          <p:cNvPr id="26652" name="图片 11" descr="C:\Users\Mr.Shane Lee\AppData\Roaming\Tencent\Users\1602917825\QQ\WinTemp\RichOle\M)~_ZPTJMJKTN$923A8JL5F.png"/>
          <p:cNvPicPr>
            <a:picLocks noChangeAspect="1" noChangeArrowheads="1"/>
          </p:cNvPicPr>
          <p:nvPr/>
        </p:nvPicPr>
        <p:blipFill>
          <a:blip r:embed="rId2"/>
          <a:srcRect/>
          <a:stretch>
            <a:fillRect/>
          </a:stretch>
        </p:blipFill>
        <p:spPr>
          <a:xfrm>
            <a:off x="202565" y="5479415"/>
            <a:ext cx="6350000" cy="397827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02565" y="512445"/>
            <a:ext cx="6452870" cy="521970"/>
          </a:xfrm>
          <a:prstGeom prst="rect">
            <a:avLst/>
          </a:prstGeom>
          <a:noFill/>
          <a:effectLst/>
        </p:spPr>
        <p:txBody>
          <a:bodyPr wrap="square" rtlCol="0">
            <a:spAutoFit/>
          </a:bodyPr>
          <a:p>
            <a:r>
              <a:rPr lang="en-US" altLang="zh-CN" sz="2800" b="1">
                <a:latin typeface="Arial" panose="020B0604020202020204" pitchFamily="34" charset="0"/>
                <a:cs typeface="Arial" panose="020B0604020202020204" pitchFamily="34" charset="0"/>
              </a:rPr>
              <a:t>Customer Compliant </a:t>
            </a:r>
            <a:r>
              <a:rPr lang="en-US" altLang="zh-CN" sz="2800" b="1">
                <a:solidFill>
                  <a:srgbClr val="053B95"/>
                </a:solidFill>
                <a:latin typeface="Arial" panose="020B0604020202020204" pitchFamily="34" charset="0"/>
                <a:cs typeface="Arial" panose="020B0604020202020204" pitchFamily="34" charset="0"/>
              </a:rPr>
              <a:t>Handing</a:t>
            </a:r>
            <a:endParaRPr lang="en-US" altLang="zh-CN" sz="2800" b="1">
              <a:solidFill>
                <a:srgbClr val="053B95"/>
              </a:solidFill>
              <a:latin typeface="Arial" panose="020B0604020202020204" pitchFamily="34" charset="0"/>
              <a:cs typeface="Arial" panose="020B0604020202020204" pitchFamily="34" charset="0"/>
            </a:endParaRPr>
          </a:p>
        </p:txBody>
      </p:sp>
      <p:pic>
        <p:nvPicPr>
          <p:cNvPr id="26653" name="图片 13" descr="C:\Users\Mr.Shane Lee\AppData\Roaming\Tencent\Users\1602917825\QQ\WinTemp\RichOle\[_OH0FH}6Z[EHP%I(I61%C9.png"/>
          <p:cNvPicPr>
            <a:picLocks noChangeAspect="1" noChangeArrowheads="1"/>
          </p:cNvPicPr>
          <p:nvPr/>
        </p:nvPicPr>
        <p:blipFill>
          <a:blip r:embed="rId1"/>
          <a:srcRect/>
          <a:stretch>
            <a:fillRect/>
          </a:stretch>
        </p:blipFill>
        <p:spPr>
          <a:xfrm>
            <a:off x="202565" y="1513840"/>
            <a:ext cx="6420485" cy="3769995"/>
          </a:xfrm>
          <a:prstGeom prst="rect">
            <a:avLst/>
          </a:prstGeom>
          <a:noFill/>
          <a:ln w="9525">
            <a:noFill/>
            <a:miter lim="800000"/>
            <a:headEnd/>
            <a:tailEnd/>
          </a:ln>
        </p:spPr>
      </p:pic>
      <p:pic>
        <p:nvPicPr>
          <p:cNvPr id="15" name="图片 14"/>
          <p:cNvPicPr>
            <a:picLocks noChangeAspect="1"/>
          </p:cNvPicPr>
          <p:nvPr/>
        </p:nvPicPr>
        <p:blipFill>
          <a:blip r:embed="rId2"/>
          <a:stretch>
            <a:fillRect/>
          </a:stretch>
        </p:blipFill>
        <p:spPr>
          <a:xfrm>
            <a:off x="1197610" y="6406515"/>
            <a:ext cx="4462145" cy="127317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 name="平行四边形 31"/>
          <p:cNvSpPr/>
          <p:nvPr/>
        </p:nvSpPr>
        <p:spPr>
          <a:xfrm>
            <a:off x="10795" y="8199120"/>
            <a:ext cx="1297305" cy="391795"/>
          </a:xfrm>
          <a:prstGeom prst="parallelogram">
            <a:avLst/>
          </a:prstGeom>
          <a:solidFill>
            <a:srgbClr val="053B95"/>
          </a:solidFill>
          <a:ln>
            <a:solidFill>
              <a:srgbClr val="009944"/>
            </a:solidFill>
          </a:ln>
          <a:effectLst>
            <a:reflection blurRad="101600" stA="34000" endA="300" endPos="34000" dir="5400000" sy="-100000" algn="bl" rotWithShape="0"/>
          </a:effec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endParaRPr lang="zh-CN" altLang="en-US"/>
          </a:p>
        </p:txBody>
      </p:sp>
      <p:sp>
        <p:nvSpPr>
          <p:cNvPr id="31" name="平行四边形 30"/>
          <p:cNvSpPr/>
          <p:nvPr/>
        </p:nvSpPr>
        <p:spPr>
          <a:xfrm>
            <a:off x="0" y="7389495"/>
            <a:ext cx="1297305" cy="391795"/>
          </a:xfrm>
          <a:prstGeom prst="parallelogram">
            <a:avLst/>
          </a:prstGeom>
          <a:solidFill>
            <a:srgbClr val="053B95"/>
          </a:solidFill>
          <a:ln>
            <a:solidFill>
              <a:srgbClr val="009944"/>
            </a:solidFill>
          </a:ln>
          <a:effectLst>
            <a:reflection blurRad="101600" stA="34000" endA="300" endPos="34000" dir="5400000" sy="-100000" algn="bl" rotWithShape="0"/>
          </a:effec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endParaRPr lang="zh-CN" altLang="en-US"/>
          </a:p>
        </p:txBody>
      </p:sp>
      <p:sp>
        <p:nvSpPr>
          <p:cNvPr id="29" name="平行四边形 28"/>
          <p:cNvSpPr/>
          <p:nvPr/>
        </p:nvSpPr>
        <p:spPr>
          <a:xfrm>
            <a:off x="10795" y="6579870"/>
            <a:ext cx="1297305" cy="391795"/>
          </a:xfrm>
          <a:prstGeom prst="parallelogram">
            <a:avLst/>
          </a:prstGeom>
          <a:solidFill>
            <a:srgbClr val="053B95"/>
          </a:solidFill>
          <a:ln>
            <a:solidFill>
              <a:srgbClr val="009944"/>
            </a:solidFill>
          </a:ln>
          <a:effectLst>
            <a:reflection blurRad="101600" stA="34000" endA="300" endPos="34000" dir="5400000" sy="-100000" algn="bl" rotWithShape="0"/>
          </a:effec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endParaRPr lang="zh-CN" altLang="en-US"/>
          </a:p>
        </p:txBody>
      </p:sp>
      <p:sp>
        <p:nvSpPr>
          <p:cNvPr id="28" name="平行四边形 27"/>
          <p:cNvSpPr/>
          <p:nvPr/>
        </p:nvSpPr>
        <p:spPr>
          <a:xfrm>
            <a:off x="10795" y="273685"/>
            <a:ext cx="4585970" cy="601980"/>
          </a:xfrm>
          <a:prstGeom prst="parallelogram">
            <a:avLst/>
          </a:prstGeom>
          <a:solidFill>
            <a:srgbClr val="053B95"/>
          </a:solidFill>
          <a:ln>
            <a:solidFill>
              <a:srgbClr val="009944"/>
            </a:solidFill>
          </a:ln>
          <a:effectLst>
            <a:reflection blurRad="101600" stA="34000" endA="300" endPos="34000" dir="5400000" sy="-100000" algn="bl" rotWithShape="0"/>
          </a:effectLst>
        </p:spPr>
        <p:style>
          <a:lnRef idx="2">
            <a:schemeClr val="accent3">
              <a:shade val="50000"/>
            </a:schemeClr>
          </a:lnRef>
          <a:fillRef idx="1">
            <a:schemeClr val="accent3"/>
          </a:fillRef>
          <a:effectRef idx="0">
            <a:schemeClr val="accent3"/>
          </a:effectRef>
          <a:fontRef idx="minor">
            <a:schemeClr val="lt1"/>
          </a:fontRef>
        </p:style>
        <p:txBody>
          <a:bodyPr rtlCol="0" anchor="ctr"/>
          <a:p>
            <a:pPr algn="ctr"/>
            <a:endParaRPr lang="zh-CN" altLang="en-US"/>
          </a:p>
        </p:txBody>
      </p:sp>
      <p:pic>
        <p:nvPicPr>
          <p:cNvPr id="12" name="图片 11"/>
          <p:cNvPicPr>
            <a:picLocks noChangeAspect="1"/>
          </p:cNvPicPr>
          <p:nvPr>
            <p:custDataLst>
              <p:tags r:id="rId1"/>
            </p:custDataLst>
          </p:nvPr>
        </p:nvPicPr>
        <p:blipFill>
          <a:blip r:embed="rId2"/>
          <a:stretch>
            <a:fillRect/>
          </a:stretch>
        </p:blipFill>
        <p:spPr>
          <a:xfrm>
            <a:off x="-111760" y="1864995"/>
            <a:ext cx="7171055" cy="4708525"/>
          </a:xfrm>
          <a:prstGeom prst="rect">
            <a:avLst/>
          </a:prstGeom>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pic>
        <p:nvPicPr>
          <p:cNvPr id="16" name="图片 15" descr="微信截图_20220509225242"/>
          <p:cNvPicPr>
            <a:picLocks noChangeAspect="1"/>
          </p:cNvPicPr>
          <p:nvPr/>
        </p:nvPicPr>
        <p:blipFill>
          <a:blip r:embed="rId3"/>
          <a:srcRect l="5565" t="17802" r="65778" b="5075"/>
          <a:stretch>
            <a:fillRect/>
          </a:stretch>
        </p:blipFill>
        <p:spPr>
          <a:xfrm>
            <a:off x="4542155" y="4004945"/>
            <a:ext cx="290195" cy="287020"/>
          </a:xfrm>
          <a:prstGeom prst="rect">
            <a:avLst/>
          </a:prstGeom>
        </p:spPr>
      </p:pic>
      <p:grpSp>
        <p:nvGrpSpPr>
          <p:cNvPr id="46" name="组合 45"/>
          <p:cNvGrpSpPr/>
          <p:nvPr/>
        </p:nvGrpSpPr>
        <p:grpSpPr>
          <a:xfrm>
            <a:off x="4238183" y="4004870"/>
            <a:ext cx="877945" cy="1942469"/>
            <a:chOff x="8807" y="7200"/>
            <a:chExt cx="1118" cy="2602"/>
          </a:xfrm>
        </p:grpSpPr>
        <p:pic>
          <p:nvPicPr>
            <p:cNvPr id="13" name="图片 12" descr="微信截图_20220509225242"/>
            <p:cNvPicPr>
              <a:picLocks noChangeAspect="1"/>
            </p:cNvPicPr>
            <p:nvPr/>
          </p:nvPicPr>
          <p:blipFill>
            <a:blip r:embed="rId3"/>
            <a:srcRect l="5565" t="17802" r="65778" b="5075"/>
            <a:stretch>
              <a:fillRect/>
            </a:stretch>
          </p:blipFill>
          <p:spPr>
            <a:xfrm>
              <a:off x="8807" y="9350"/>
              <a:ext cx="457" cy="452"/>
            </a:xfrm>
            <a:prstGeom prst="rect">
              <a:avLst/>
            </a:prstGeom>
          </p:spPr>
        </p:pic>
        <p:pic>
          <p:nvPicPr>
            <p:cNvPr id="19" name="图片 18" descr="微信截图_20220509225242"/>
            <p:cNvPicPr>
              <a:picLocks noChangeAspect="1"/>
            </p:cNvPicPr>
            <p:nvPr/>
          </p:nvPicPr>
          <p:blipFill>
            <a:blip r:embed="rId3"/>
            <a:srcRect l="5565" t="17802" r="65778" b="5075"/>
            <a:stretch>
              <a:fillRect/>
            </a:stretch>
          </p:blipFill>
          <p:spPr>
            <a:xfrm>
              <a:off x="9469" y="7200"/>
              <a:ext cx="456" cy="452"/>
            </a:xfrm>
            <a:prstGeom prst="rect">
              <a:avLst/>
            </a:prstGeom>
          </p:spPr>
        </p:pic>
      </p:grpSp>
      <p:grpSp>
        <p:nvGrpSpPr>
          <p:cNvPr id="2" name="组合 1"/>
          <p:cNvGrpSpPr/>
          <p:nvPr/>
        </p:nvGrpSpPr>
        <p:grpSpPr>
          <a:xfrm>
            <a:off x="-111760" y="9296400"/>
            <a:ext cx="7797800" cy="683260"/>
            <a:chOff x="-176" y="14640"/>
            <a:chExt cx="12280" cy="1076"/>
          </a:xfrm>
        </p:grpSpPr>
        <p:sp>
          <p:nvSpPr>
            <p:cNvPr id="5" name="矩形 4"/>
            <p:cNvSpPr/>
            <p:nvPr/>
          </p:nvSpPr>
          <p:spPr>
            <a:xfrm>
              <a:off x="-176" y="14640"/>
              <a:ext cx="10976" cy="991"/>
            </a:xfrm>
            <a:prstGeom prst="rect">
              <a:avLst/>
            </a:prstGeom>
            <a:solidFill>
              <a:schemeClr val="bg1">
                <a:lumMod val="6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552" y="14894"/>
              <a:ext cx="11552" cy="822"/>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sym typeface="+mn-ea"/>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a:p>
              <a:pPr algn="l"/>
              <a:r>
                <a:rPr lang="zh-CN" altLang="en-US" sz="1400">
                  <a:solidFill>
                    <a:schemeClr val="bg1">
                      <a:lumMod val="50000"/>
                    </a:schemeClr>
                  </a:solidFill>
                  <a:effectLst/>
                  <a:latin typeface="Arial" panose="020B0604020202020204" pitchFamily="34" charset="0"/>
                  <a:cs typeface="Arial" panose="020B0604020202020204" pitchFamily="34" charset="0"/>
                </a:rPr>
                <a:t> </a:t>
              </a:r>
              <a:endParaRPr lang="zh-CN" altLang="en-US" sz="1400">
                <a:solidFill>
                  <a:schemeClr val="bg1">
                    <a:lumMod val="50000"/>
                  </a:schemeClr>
                </a:solidFill>
                <a:effectLst/>
                <a:latin typeface="Arial" panose="020B0604020202020204" pitchFamily="34" charset="0"/>
                <a:cs typeface="Arial" panose="020B0604020202020204" pitchFamily="34" charset="0"/>
              </a:endParaRPr>
            </a:p>
          </p:txBody>
        </p:sp>
      </p:grpSp>
      <p:sp>
        <p:nvSpPr>
          <p:cNvPr id="9" name="文本框 8"/>
          <p:cNvSpPr txBox="1"/>
          <p:nvPr/>
        </p:nvSpPr>
        <p:spPr>
          <a:xfrm>
            <a:off x="202565" y="261620"/>
            <a:ext cx="6452870" cy="583565"/>
          </a:xfrm>
          <a:prstGeom prst="rect">
            <a:avLst/>
          </a:prstGeom>
          <a:noFill/>
          <a:effectLst/>
        </p:spPr>
        <p:txBody>
          <a:bodyPr wrap="square" rtlCol="0">
            <a:spAutoFit/>
          </a:bodyPr>
          <a:p>
            <a:pPr algn="l"/>
            <a:r>
              <a:rPr lang="en-US" altLang="zh-CN" sz="2800" b="1">
                <a:solidFill>
                  <a:schemeClr val="bg1"/>
                </a:solidFill>
                <a:latin typeface="Arial" panose="020B0604020202020204" pitchFamily="34" charset="0"/>
                <a:cs typeface="Arial" panose="020B0604020202020204" pitchFamily="34" charset="0"/>
              </a:rPr>
              <a:t>SEA HONEST </a:t>
            </a:r>
            <a:r>
              <a:rPr lang="en-US" altLang="zh-CN" sz="3200">
                <a:solidFill>
                  <a:schemeClr val="bg1"/>
                </a:solidFill>
                <a:latin typeface="Arial" panose="020B0604020202020204" pitchFamily="34" charset="0"/>
                <a:cs typeface="Arial" panose="020B0604020202020204" pitchFamily="34" charset="0"/>
              </a:rPr>
              <a:t>Branch</a:t>
            </a:r>
            <a:endParaRPr lang="en-US" altLang="zh-CN" sz="3200">
              <a:solidFill>
                <a:schemeClr val="bg1"/>
              </a:solidFill>
              <a:latin typeface="Arial" panose="020B0604020202020204" pitchFamily="34" charset="0"/>
              <a:cs typeface="Arial" panose="020B0604020202020204" pitchFamily="34" charset="0"/>
            </a:endParaRPr>
          </a:p>
        </p:txBody>
      </p:sp>
      <p:sp>
        <p:nvSpPr>
          <p:cNvPr id="215050" name="文本框 22"/>
          <p:cNvSpPr txBox="1"/>
          <p:nvPr/>
        </p:nvSpPr>
        <p:spPr>
          <a:xfrm>
            <a:off x="10795" y="6665595"/>
            <a:ext cx="7400290" cy="829945"/>
          </a:xfrm>
          <a:prstGeom prst="rect">
            <a:avLst/>
          </a:prstGeom>
          <a:noFill/>
          <a:ln w="9525">
            <a:noFill/>
          </a:ln>
        </p:spPr>
        <p:txBody>
          <a:bodyPr wrap="square" anchor="t" anchorCtr="0">
            <a:spAutoFit/>
          </a:bodyPr>
          <a:p>
            <a:r>
              <a:rPr lang="en-US" altLang="zh-CN" sz="1600" b="1">
                <a:solidFill>
                  <a:schemeClr val="bg1"/>
                </a:solidFill>
                <a:ea typeface="Microsoft JhengHei UI Light" panose="020B0304030504040204" charset="-120"/>
                <a:cs typeface="+mn-lt"/>
                <a:sym typeface="微软雅黑" panose="020B0503020204020204" charset="-122"/>
              </a:rPr>
              <a:t>QINGDAO: </a:t>
            </a:r>
            <a:endParaRPr lang="en-US" altLang="zh-CN" sz="1600" b="1">
              <a:solidFill>
                <a:schemeClr val="bg1"/>
              </a:solidFill>
              <a:ea typeface="Microsoft JhengHei UI Light" panose="020B0304030504040204" charset="-120"/>
              <a:cs typeface="+mn-lt"/>
              <a:sym typeface="微软雅黑" panose="020B0503020204020204" charset="-122"/>
            </a:endParaRPr>
          </a:p>
          <a:p>
            <a:r>
              <a:rPr lang="en-US" altLang="zh-CN" sz="1600" b="1">
                <a:ea typeface="Microsoft JhengHei UI Light" panose="020B0304030504040204" charset="-120"/>
                <a:cs typeface="+mn-lt"/>
                <a:sym typeface="微软雅黑" panose="020B0503020204020204" charset="-122"/>
              </a:rPr>
              <a:t>QINGDAO HAIYUE NEW MATERIALS TECHNOLOGY CO.,LTD </a:t>
            </a:r>
            <a:endParaRPr lang="en-US" altLang="zh-CN" sz="1600" b="1">
              <a:ea typeface="Microsoft JhengHei UI Light" panose="020B0304030504040204" charset="-120"/>
              <a:cs typeface="+mn-lt"/>
            </a:endParaRPr>
          </a:p>
          <a:p>
            <a:endParaRPr lang="en-US" altLang="zh-CN" sz="1600" b="1">
              <a:ea typeface="Microsoft JhengHei UI Light" panose="020B0304030504040204" charset="-120"/>
              <a:cs typeface="+mn-lt"/>
            </a:endParaRPr>
          </a:p>
        </p:txBody>
      </p:sp>
      <p:sp>
        <p:nvSpPr>
          <p:cNvPr id="26" name="文本框 22"/>
          <p:cNvSpPr txBox="1"/>
          <p:nvPr/>
        </p:nvSpPr>
        <p:spPr>
          <a:xfrm>
            <a:off x="10795" y="7501890"/>
            <a:ext cx="7277100" cy="829945"/>
          </a:xfrm>
          <a:prstGeom prst="rect">
            <a:avLst/>
          </a:prstGeom>
          <a:noFill/>
          <a:ln w="9525">
            <a:noFill/>
          </a:ln>
        </p:spPr>
        <p:txBody>
          <a:bodyPr wrap="square" anchor="t" anchorCtr="0">
            <a:spAutoFit/>
          </a:bodyPr>
          <a:p>
            <a:r>
              <a:rPr lang="en-US" altLang="zh-CN" sz="1600" b="1">
                <a:solidFill>
                  <a:schemeClr val="bg1"/>
                </a:solidFill>
                <a:latin typeface="Calibri" panose="020F0502020204030204" charset="0"/>
                <a:ea typeface="Microsoft JhengHei UI Light" panose="020B0304030504040204" charset="-120"/>
                <a:cs typeface="Calibri" panose="020F0502020204030204" charset="0"/>
                <a:sym typeface="微软雅黑" panose="020B0503020204020204" charset="-122"/>
              </a:rPr>
              <a:t>ZIBO:</a:t>
            </a:r>
            <a:endParaRPr lang="en-US" altLang="zh-CN" sz="1600" b="1">
              <a:solidFill>
                <a:schemeClr val="bg1"/>
              </a:solidFill>
              <a:latin typeface="Calibri" panose="020F0502020204030204" charset="0"/>
              <a:ea typeface="Microsoft JhengHei UI Light" panose="020B0304030504040204" charset="-120"/>
              <a:cs typeface="Calibri" panose="020F0502020204030204" charset="0"/>
              <a:sym typeface="微软雅黑" panose="020B0503020204020204" charset="-122"/>
            </a:endParaRPr>
          </a:p>
          <a:p>
            <a:r>
              <a:rPr lang="en-US" altLang="zh-CN" sz="1600" b="1">
                <a:latin typeface="Calibri" panose="020F0502020204030204" charset="0"/>
                <a:ea typeface="Microsoft JhengHei UI Light" panose="020B0304030504040204" charset="-120"/>
                <a:cs typeface="Calibri" panose="020F0502020204030204" charset="0"/>
                <a:sym typeface="微软雅黑" panose="020B0503020204020204" charset="-122"/>
              </a:rPr>
              <a:t>SHANDONG ENYOU NEW MATERIALS TECHNOLOGY CO.,LTD </a:t>
            </a:r>
            <a:endParaRPr lang="en-US" altLang="zh-CN" sz="1600" b="1">
              <a:latin typeface="Calibri" panose="020F0502020204030204" charset="0"/>
              <a:ea typeface="Microsoft JhengHei UI Light" panose="020B0304030504040204" charset="-120"/>
              <a:cs typeface="Calibri" panose="020F0502020204030204" charset="0"/>
            </a:endParaRPr>
          </a:p>
          <a:p>
            <a:endParaRPr lang="en-US" altLang="zh-CN" sz="1600" b="1">
              <a:latin typeface="Calibri" panose="020F0502020204030204" charset="0"/>
              <a:ea typeface="Microsoft JhengHei UI Light" panose="020B0304030504040204" charset="-120"/>
              <a:cs typeface="Calibri" panose="020F0502020204030204" charset="0"/>
            </a:endParaRPr>
          </a:p>
        </p:txBody>
      </p:sp>
      <p:sp>
        <p:nvSpPr>
          <p:cNvPr id="27" name="文本框 22"/>
          <p:cNvSpPr txBox="1"/>
          <p:nvPr/>
        </p:nvSpPr>
        <p:spPr>
          <a:xfrm>
            <a:off x="10795" y="8305800"/>
            <a:ext cx="7049135" cy="829945"/>
          </a:xfrm>
          <a:prstGeom prst="rect">
            <a:avLst/>
          </a:prstGeom>
          <a:noFill/>
          <a:ln w="9525">
            <a:noFill/>
          </a:ln>
        </p:spPr>
        <p:txBody>
          <a:bodyPr wrap="square" anchor="t" anchorCtr="0">
            <a:spAutoFit/>
          </a:bodyPr>
          <a:p>
            <a:r>
              <a:rPr lang="en-US" altLang="zh-CN" sz="1600" b="1">
                <a:solidFill>
                  <a:schemeClr val="bg1"/>
                </a:solidFill>
                <a:latin typeface="Calibri" panose="020F0502020204030204" charset="0"/>
                <a:ea typeface="Microsoft JhengHei UI Light" panose="020B0304030504040204" charset="-120"/>
                <a:cs typeface="Calibri" panose="020F0502020204030204" charset="0"/>
                <a:sym typeface="微软雅黑" panose="020B0503020204020204" charset="-122"/>
              </a:rPr>
              <a:t>HONGKONG:</a:t>
            </a:r>
            <a:endParaRPr lang="en-US" altLang="zh-CN" sz="1600" b="1">
              <a:solidFill>
                <a:schemeClr val="bg1"/>
              </a:solidFill>
              <a:latin typeface="Calibri" panose="020F0502020204030204" charset="0"/>
              <a:ea typeface="Microsoft JhengHei UI Light" panose="020B0304030504040204" charset="-120"/>
              <a:cs typeface="Calibri" panose="020F0502020204030204" charset="0"/>
              <a:sym typeface="微软雅黑" panose="020B0503020204020204" charset="-122"/>
            </a:endParaRPr>
          </a:p>
          <a:p>
            <a:r>
              <a:rPr lang="en-US" altLang="zh-CN" sz="1600" b="1">
                <a:latin typeface="Calibri" panose="020F0502020204030204" charset="0"/>
                <a:ea typeface="Microsoft JhengHei UI Light" panose="020B0304030504040204" charset="-120"/>
                <a:cs typeface="Calibri" panose="020F0502020204030204" charset="0"/>
                <a:sym typeface="微软雅黑" panose="020B0503020204020204" charset="-122"/>
              </a:rPr>
              <a:t>SEA HONEST FILM AND FOIL CORPORATION LIMITED </a:t>
            </a:r>
            <a:endParaRPr lang="en-US" altLang="zh-CN" sz="1600" b="1">
              <a:latin typeface="Calibri" panose="020F0502020204030204" charset="0"/>
              <a:ea typeface="Microsoft JhengHei UI Light" panose="020B0304030504040204" charset="-120"/>
              <a:cs typeface="Calibri" panose="020F0502020204030204" charset="0"/>
            </a:endParaRPr>
          </a:p>
          <a:p>
            <a:endParaRPr lang="en-US" altLang="zh-CN" sz="1600" b="1">
              <a:latin typeface="Calibri" panose="020F0502020204030204" charset="0"/>
              <a:ea typeface="Microsoft JhengHei UI Light" panose="020B0304030504040204" charset="-120"/>
              <a:cs typeface="Calibri" panose="020F050202020403020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clrChange>
              <a:clrFrom>
                <a:srgbClr val="DBDBD9">
                  <a:alpha val="100000"/>
                </a:srgbClr>
              </a:clrFrom>
              <a:clrTo>
                <a:srgbClr val="DBDBD9">
                  <a:alpha val="100000"/>
                  <a:alpha val="0"/>
                </a:srgbClr>
              </a:clrTo>
            </a:clrChange>
          </a:blip>
          <a:srcRect b="19238"/>
          <a:stretch>
            <a:fillRect/>
          </a:stretch>
        </p:blipFill>
        <p:spPr>
          <a:xfrm>
            <a:off x="0" y="-35560"/>
            <a:ext cx="6858000" cy="4100195"/>
          </a:xfrm>
          <a:prstGeom prst="rect">
            <a:avLst/>
          </a:prstGeom>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202565" y="262890"/>
            <a:ext cx="6452870" cy="583565"/>
          </a:xfrm>
          <a:prstGeom prst="rect">
            <a:avLst/>
          </a:prstGeom>
          <a:noFill/>
          <a:effectLst/>
        </p:spPr>
        <p:txBody>
          <a:bodyPr wrap="square" rtlCol="0">
            <a:spAutoFit/>
          </a:bodyPr>
          <a:p>
            <a:pPr algn="l"/>
            <a:r>
              <a:rPr lang="en-US" altLang="zh-CN" sz="2800" b="1">
                <a:latin typeface="Arial" panose="020B0604020202020204" pitchFamily="34" charset="0"/>
                <a:cs typeface="Arial" panose="020B0604020202020204" pitchFamily="34" charset="0"/>
              </a:rPr>
              <a:t>Contact </a:t>
            </a:r>
            <a:r>
              <a:rPr lang="en-US" altLang="zh-CN" sz="3200">
                <a:solidFill>
                  <a:srgbClr val="053B95"/>
                </a:solidFill>
                <a:latin typeface="Arial" panose="020B0604020202020204" pitchFamily="34" charset="0"/>
                <a:cs typeface="Arial" panose="020B0604020202020204" pitchFamily="34" charset="0"/>
              </a:rPr>
              <a:t>us</a:t>
            </a:r>
            <a:endParaRPr lang="en-US" altLang="zh-CN" sz="3200">
              <a:solidFill>
                <a:srgbClr val="053B95"/>
              </a:solidFill>
              <a:latin typeface="Arial" panose="020B0604020202020204" pitchFamily="34" charset="0"/>
              <a:cs typeface="Arial" panose="020B0604020202020204" pitchFamily="34" charset="0"/>
            </a:endParaRPr>
          </a:p>
        </p:txBody>
      </p:sp>
      <p:grpSp>
        <p:nvGrpSpPr>
          <p:cNvPr id="215043" name="组合 15"/>
          <p:cNvGrpSpPr/>
          <p:nvPr/>
        </p:nvGrpSpPr>
        <p:grpSpPr>
          <a:xfrm>
            <a:off x="2183765" y="9121775"/>
            <a:ext cx="2074545" cy="460375"/>
            <a:chOff x="3866" y="11763"/>
            <a:chExt cx="4059" cy="1070"/>
          </a:xfrm>
        </p:grpSpPr>
        <p:pic>
          <p:nvPicPr>
            <p:cNvPr id="215044" name="图片 16" descr="FB"/>
            <p:cNvPicPr>
              <a:picLocks noChangeAspect="1"/>
            </p:cNvPicPr>
            <p:nvPr/>
          </p:nvPicPr>
          <p:blipFill>
            <a:blip r:embed="rId2"/>
            <a:stretch>
              <a:fillRect/>
            </a:stretch>
          </p:blipFill>
          <p:spPr>
            <a:xfrm>
              <a:off x="4010" y="12196"/>
              <a:ext cx="593" cy="593"/>
            </a:xfrm>
            <a:prstGeom prst="rect">
              <a:avLst/>
            </a:prstGeom>
            <a:noFill/>
            <a:ln w="9525">
              <a:noFill/>
            </a:ln>
          </p:spPr>
        </p:pic>
        <p:pic>
          <p:nvPicPr>
            <p:cNvPr id="215045" name="图片 17" descr="C:/Users/rober/AppData/Local/Temp/kaimatting/20200303153800/output_aiMatting_20200303153802.pngoutput_aiMatting_20200303153802"/>
            <p:cNvPicPr>
              <a:picLocks noChangeAspect="1"/>
            </p:cNvPicPr>
            <p:nvPr/>
          </p:nvPicPr>
          <p:blipFill>
            <a:blip r:embed="rId3"/>
            <a:stretch>
              <a:fillRect/>
            </a:stretch>
          </p:blipFill>
          <p:spPr>
            <a:xfrm>
              <a:off x="5104" y="12197"/>
              <a:ext cx="592" cy="592"/>
            </a:xfrm>
            <a:prstGeom prst="rect">
              <a:avLst/>
            </a:prstGeom>
            <a:noFill/>
            <a:ln w="9525">
              <a:noFill/>
            </a:ln>
          </p:spPr>
        </p:pic>
        <p:sp>
          <p:nvSpPr>
            <p:cNvPr id="215046" name="文本框 18"/>
            <p:cNvSpPr txBox="1"/>
            <p:nvPr/>
          </p:nvSpPr>
          <p:spPr>
            <a:xfrm>
              <a:off x="3866" y="11763"/>
              <a:ext cx="1943" cy="534"/>
            </a:xfrm>
            <a:prstGeom prst="rect">
              <a:avLst/>
            </a:prstGeom>
            <a:noFill/>
            <a:ln w="9525">
              <a:noFill/>
            </a:ln>
          </p:spPr>
          <p:txBody>
            <a:bodyPr wrap="square" anchor="t" anchorCtr="0">
              <a:spAutoFit/>
            </a:bodyPr>
            <a:p>
              <a:r>
                <a:rPr lang="en-US" altLang="zh-CN" sz="900">
                  <a:solidFill>
                    <a:srgbClr val="7F7F7F"/>
                  </a:solidFill>
                  <a:latin typeface="Microsoft JhengHei UI Light" panose="020B0304030504040204" charset="-120"/>
                  <a:ea typeface="Microsoft JhengHei UI Light" panose="020B0304030504040204" charset="-120"/>
                </a:rPr>
                <a:t>follow us</a:t>
              </a:r>
              <a:endParaRPr lang="en-US" altLang="zh-CN" sz="900">
                <a:solidFill>
                  <a:srgbClr val="7F7F7F"/>
                </a:solidFill>
                <a:latin typeface="Microsoft JhengHei UI Light" panose="020B0304030504040204" charset="-120"/>
                <a:ea typeface="Microsoft JhengHei UI Light" panose="020B0304030504040204" charset="-120"/>
              </a:endParaRPr>
            </a:p>
          </p:txBody>
        </p:sp>
        <p:pic>
          <p:nvPicPr>
            <p:cNvPr id="215047" name="图片 19" descr="C:/Users/rober/AppData/Local/Temp/kaimatting/20200303154331/output_aiMatting_20200303154351.pngoutput_aiMatting_20200303154351"/>
            <p:cNvPicPr>
              <a:picLocks noChangeAspect="1"/>
            </p:cNvPicPr>
            <p:nvPr/>
          </p:nvPicPr>
          <p:blipFill>
            <a:blip r:embed="rId4"/>
            <a:stretch>
              <a:fillRect/>
            </a:stretch>
          </p:blipFill>
          <p:spPr>
            <a:xfrm>
              <a:off x="6195" y="12198"/>
              <a:ext cx="591" cy="591"/>
            </a:xfrm>
            <a:prstGeom prst="rect">
              <a:avLst/>
            </a:prstGeom>
            <a:noFill/>
            <a:ln w="9525">
              <a:noFill/>
            </a:ln>
          </p:spPr>
        </p:pic>
        <p:pic>
          <p:nvPicPr>
            <p:cNvPr id="215048" name="图片 20" descr="C:/Users/rober/AppData/Local/Temp/kaimatting/20200303154455/output_aiMatting_20200303154503.pngoutput_aiMatting_20200303154503"/>
            <p:cNvPicPr>
              <a:picLocks noChangeAspect="1"/>
            </p:cNvPicPr>
            <p:nvPr/>
          </p:nvPicPr>
          <p:blipFill>
            <a:blip r:embed="rId5"/>
            <a:stretch>
              <a:fillRect/>
            </a:stretch>
          </p:blipFill>
          <p:spPr>
            <a:xfrm>
              <a:off x="7288" y="12196"/>
              <a:ext cx="637" cy="637"/>
            </a:xfrm>
            <a:prstGeom prst="rect">
              <a:avLst/>
            </a:prstGeom>
            <a:noFill/>
            <a:ln w="9525">
              <a:noFill/>
            </a:ln>
          </p:spPr>
        </p:pic>
      </p:grpSp>
      <p:grpSp>
        <p:nvGrpSpPr>
          <p:cNvPr id="33" name="组合 32"/>
          <p:cNvGrpSpPr/>
          <p:nvPr/>
        </p:nvGrpSpPr>
        <p:grpSpPr>
          <a:xfrm>
            <a:off x="264795" y="4914900"/>
            <a:ext cx="6252845" cy="2314575"/>
            <a:chOff x="417" y="6876"/>
            <a:chExt cx="9847" cy="3645"/>
          </a:xfrm>
        </p:grpSpPr>
        <p:sp>
          <p:nvSpPr>
            <p:cNvPr id="215042" name="文本框 14"/>
            <p:cNvSpPr txBox="1"/>
            <p:nvPr/>
          </p:nvSpPr>
          <p:spPr>
            <a:xfrm>
              <a:off x="3754" y="8636"/>
              <a:ext cx="5198" cy="1885"/>
            </a:xfrm>
            <a:prstGeom prst="rect">
              <a:avLst/>
            </a:prstGeom>
            <a:noFill/>
            <a:ln w="9525">
              <a:noFill/>
            </a:ln>
          </p:spPr>
          <p:txBody>
            <a:bodyPr wrap="square" anchor="t" anchorCtr="0">
              <a:spAutoFit/>
            </a:bodyPr>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Fred Wang</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Tel: +86-13287083361</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Whatsapp/Wechat: +86-13287083361</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Mail: sales2@seahonest.com</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         </a:t>
              </a:r>
              <a:endParaRPr lang="en-US" altLang="zh-CN" sz="1200">
                <a:solidFill>
                  <a:srgbClr val="7F7F7F"/>
                </a:solidFill>
                <a:latin typeface="Microsoft JhengHei UI Light" panose="020B0304030504040204" charset="-120"/>
                <a:ea typeface="宋体" panose="02010600030101010101" pitchFamily="2" charset="-122"/>
              </a:endParaRPr>
            </a:p>
          </p:txBody>
        </p:sp>
        <p:sp>
          <p:nvSpPr>
            <p:cNvPr id="215049" name="文本框 21"/>
            <p:cNvSpPr txBox="1"/>
            <p:nvPr/>
          </p:nvSpPr>
          <p:spPr>
            <a:xfrm>
              <a:off x="3754" y="6876"/>
              <a:ext cx="6510" cy="1598"/>
            </a:xfrm>
            <a:prstGeom prst="rect">
              <a:avLst/>
            </a:prstGeom>
            <a:noFill/>
            <a:ln w="9525">
              <a:noFill/>
            </a:ln>
          </p:spPr>
          <p:txBody>
            <a:bodyPr wrap="square" anchor="t" anchorCtr="0">
              <a:spAutoFit/>
            </a:bodyPr>
            <a:p>
              <a:r>
                <a:rPr lang="en-US" altLang="zh-CN" sz="1200">
                  <a:solidFill>
                    <a:srgbClr val="808080"/>
                  </a:solidFill>
                  <a:latin typeface="Microsoft JhengHei UI Light" panose="020B0304030504040204" charset="-120"/>
                  <a:ea typeface="Microsoft JhengHei UI Light" panose="020B0304030504040204" charset="-120"/>
                  <a:sym typeface="微软雅黑" panose="020B0503020204020204" charset="-122"/>
                </a:rPr>
                <a:t>Manufacturer-No.1 Lutai Road Zibo city Shandong Province China 255000</a:t>
              </a:r>
              <a:endParaRPr lang="en-US" altLang="zh-CN" sz="1200">
                <a:solidFill>
                  <a:srgbClr val="808080"/>
                </a:solidFill>
                <a:latin typeface="Microsoft JhengHei UI Light" panose="020B0304030504040204" charset="-120"/>
                <a:ea typeface="Microsoft JhengHei UI Light" panose="020B0304030504040204" charset="-120"/>
                <a:sym typeface="微软雅黑" panose="020B0503020204020204" charset="-122"/>
              </a:endParaRPr>
            </a:p>
            <a:p>
              <a:endParaRPr lang="en-US" altLang="zh-CN" sz="1200">
                <a:solidFill>
                  <a:srgbClr val="808080"/>
                </a:solidFill>
                <a:latin typeface="Microsoft JhengHei UI Light" panose="020B0304030504040204" charset="-120"/>
                <a:ea typeface="Microsoft JhengHei UI Light" panose="020B0304030504040204" charset="-120"/>
                <a:sym typeface="微软雅黑" panose="020B0503020204020204" charset="-122"/>
              </a:endParaRPr>
            </a:p>
            <a:p>
              <a:r>
                <a:rPr lang="en-US" altLang="zh-CN" sz="1200">
                  <a:solidFill>
                    <a:srgbClr val="808080"/>
                  </a:solidFill>
                  <a:latin typeface="Microsoft JhengHei UI Light" panose="020B0304030504040204" charset="-120"/>
                  <a:ea typeface="Microsoft JhengHei UI Light" panose="020B0304030504040204" charset="-120"/>
                  <a:sym typeface="微软雅黑" panose="020B0503020204020204" charset="-122"/>
                </a:rPr>
                <a:t>Trading Office-1 / F East Building No. 45 Beijing Road Qianwan Bonded Port Area Qingdao,China </a:t>
              </a:r>
              <a:endParaRPr lang="en-US" altLang="zh-CN" sz="1200">
                <a:solidFill>
                  <a:srgbClr val="808080"/>
                </a:solidFill>
                <a:latin typeface="Microsoft JhengHei UI Light" panose="020B0304030504040204" charset="-120"/>
                <a:ea typeface="Microsoft JhengHei UI Light" panose="020B0304030504040204" charset="-120"/>
                <a:sym typeface="微软雅黑" panose="020B0503020204020204" charset="-122"/>
              </a:endParaRPr>
            </a:p>
          </p:txBody>
        </p:sp>
        <p:sp>
          <p:nvSpPr>
            <p:cNvPr id="215050" name="文本框 22"/>
            <p:cNvSpPr txBox="1"/>
            <p:nvPr/>
          </p:nvSpPr>
          <p:spPr>
            <a:xfrm>
              <a:off x="417" y="6876"/>
              <a:ext cx="2922" cy="1015"/>
            </a:xfrm>
            <a:prstGeom prst="rect">
              <a:avLst/>
            </a:prstGeom>
            <a:noFill/>
            <a:ln w="9525">
              <a:noFill/>
            </a:ln>
          </p:spPr>
          <p:txBody>
            <a:bodyPr wrap="square" anchor="t" anchorCtr="0">
              <a:spAutoFit/>
            </a:bodyPr>
            <a:p>
              <a:r>
                <a:rPr lang="en-US" altLang="zh-CN" b="1">
                  <a:latin typeface="Arial" panose="020B0604020202020204" pitchFamily="34" charset="0"/>
                  <a:ea typeface="Microsoft JhengHei UI Light" panose="020B0304030504040204" charset="-120"/>
                  <a:sym typeface="微软雅黑" panose="020B0503020204020204" charset="-122"/>
                </a:rPr>
                <a:t>Office Address: </a:t>
              </a:r>
              <a:endParaRPr lang="en-US" altLang="zh-CN" b="1">
                <a:latin typeface="Arial" panose="020B0604020202020204" pitchFamily="34" charset="0"/>
                <a:ea typeface="Microsoft JhengHei UI Light" panose="020B0304030504040204" charset="-120"/>
              </a:endParaRPr>
            </a:p>
            <a:p>
              <a:endParaRPr lang="zh-CN" altLang="en-US">
                <a:latin typeface="Arial" panose="020B0604020202020204" pitchFamily="34" charset="0"/>
                <a:ea typeface="宋体" panose="02010600030101010101" pitchFamily="2" charset="-122"/>
              </a:endParaRPr>
            </a:p>
          </p:txBody>
        </p:sp>
        <p:sp>
          <p:nvSpPr>
            <p:cNvPr id="215051" name="文本框 22"/>
            <p:cNvSpPr txBox="1"/>
            <p:nvPr/>
          </p:nvSpPr>
          <p:spPr>
            <a:xfrm>
              <a:off x="417" y="8646"/>
              <a:ext cx="3022" cy="580"/>
            </a:xfrm>
            <a:prstGeom prst="rect">
              <a:avLst/>
            </a:prstGeom>
            <a:noFill/>
            <a:ln w="9525">
              <a:noFill/>
            </a:ln>
          </p:spPr>
          <p:txBody>
            <a:bodyPr wrap="square" anchor="t" anchorCtr="0">
              <a:spAutoFit/>
            </a:bodyPr>
            <a:p>
              <a:r>
                <a:rPr lang="en-US" altLang="zh-CN" b="1">
                  <a:latin typeface="Arial" panose="020B0604020202020204" pitchFamily="34" charset="0"/>
                  <a:ea typeface="Microsoft JhengHei UI Light" panose="020B0304030504040204" charset="-120"/>
                  <a:sym typeface="微软雅黑" panose="020B0503020204020204" charset="-122"/>
                </a:rPr>
                <a:t>Sales Dept:</a:t>
              </a:r>
              <a:endParaRPr lang="zh-CN" altLang="en-US">
                <a:latin typeface="Arial" panose="020B0604020202020204" pitchFamily="34" charset="0"/>
                <a:ea typeface="宋体" panose="02010600030101010101" pitchFamily="2" charset="-122"/>
              </a:endParaRPr>
            </a:p>
          </p:txBody>
        </p:sp>
      </p:grpSp>
      <p:pic>
        <p:nvPicPr>
          <p:cNvPr id="15" name="图片 14"/>
          <p:cNvPicPr>
            <a:picLocks noChangeAspect="1"/>
          </p:cNvPicPr>
          <p:nvPr/>
        </p:nvPicPr>
        <p:blipFill>
          <a:blip r:embed="rId6"/>
          <a:stretch>
            <a:fillRect/>
          </a:stretch>
        </p:blipFill>
        <p:spPr>
          <a:xfrm>
            <a:off x="202565" y="4115435"/>
            <a:ext cx="2621915" cy="748030"/>
          </a:xfrm>
          <a:prstGeom prst="rect">
            <a:avLst/>
          </a:prstGeom>
        </p:spPr>
      </p:pic>
      <p:sp>
        <p:nvSpPr>
          <p:cNvPr id="10" name="文本框 9"/>
          <p:cNvSpPr txBox="1"/>
          <p:nvPr/>
        </p:nvSpPr>
        <p:spPr>
          <a:xfrm>
            <a:off x="1038860" y="956310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sp>
        <p:nvSpPr>
          <p:cNvPr id="2" name="文本框 22"/>
          <p:cNvSpPr txBox="1"/>
          <p:nvPr/>
        </p:nvSpPr>
        <p:spPr>
          <a:xfrm>
            <a:off x="264795" y="7222490"/>
            <a:ext cx="2420620" cy="368300"/>
          </a:xfrm>
          <a:prstGeom prst="rect">
            <a:avLst/>
          </a:prstGeom>
          <a:noFill/>
          <a:ln w="9525">
            <a:noFill/>
          </a:ln>
        </p:spPr>
        <p:txBody>
          <a:bodyPr wrap="square" anchor="t" anchorCtr="0">
            <a:spAutoFit/>
          </a:bodyPr>
          <a:p>
            <a:r>
              <a:rPr lang="en-US" altLang="zh-CN" b="1">
                <a:latin typeface="Arial" panose="020B0604020202020204" pitchFamily="34" charset="0"/>
                <a:ea typeface="Microsoft JhengHei UI Light" panose="020B0304030504040204" charset="-120"/>
                <a:sym typeface="微软雅黑" panose="020B0503020204020204" charset="-122"/>
              </a:rPr>
              <a:t>Service Dept:</a:t>
            </a:r>
            <a:endParaRPr lang="zh-CN" altLang="en-US">
              <a:latin typeface="Arial" panose="020B0604020202020204" pitchFamily="34" charset="0"/>
              <a:ea typeface="宋体" panose="02010600030101010101" pitchFamily="2" charset="-122"/>
            </a:endParaRPr>
          </a:p>
        </p:txBody>
      </p:sp>
      <p:sp>
        <p:nvSpPr>
          <p:cNvPr id="3" name="文本框 14"/>
          <p:cNvSpPr txBox="1"/>
          <p:nvPr/>
        </p:nvSpPr>
        <p:spPr>
          <a:xfrm>
            <a:off x="2383790" y="7219950"/>
            <a:ext cx="3300730" cy="755015"/>
          </a:xfrm>
          <a:prstGeom prst="rect">
            <a:avLst/>
          </a:prstGeom>
          <a:noFill/>
          <a:ln w="9525">
            <a:noFill/>
          </a:ln>
        </p:spPr>
        <p:txBody>
          <a:bodyPr wrap="square" anchor="t" anchorCtr="0">
            <a:spAutoFit/>
          </a:bodyPr>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Aggie Wang</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Mail: service@seahonest.com</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         </a:t>
            </a:r>
            <a:endParaRPr lang="en-US" altLang="zh-CN" sz="1200">
              <a:solidFill>
                <a:srgbClr val="7F7F7F"/>
              </a:solidFill>
              <a:latin typeface="Microsoft JhengHei UI Light" panose="020B0304030504040204" charset="-120"/>
              <a:ea typeface="宋体" panose="02010600030101010101" pitchFamily="2" charset="-122"/>
            </a:endParaRPr>
          </a:p>
        </p:txBody>
      </p:sp>
      <p:sp>
        <p:nvSpPr>
          <p:cNvPr id="4" name="文本框 22"/>
          <p:cNvSpPr txBox="1"/>
          <p:nvPr/>
        </p:nvSpPr>
        <p:spPr>
          <a:xfrm>
            <a:off x="264795" y="8124190"/>
            <a:ext cx="2420620" cy="368300"/>
          </a:xfrm>
          <a:prstGeom prst="rect">
            <a:avLst/>
          </a:prstGeom>
          <a:noFill/>
          <a:ln w="9525">
            <a:noFill/>
          </a:ln>
        </p:spPr>
        <p:txBody>
          <a:bodyPr wrap="square" anchor="t" anchorCtr="0">
            <a:spAutoFit/>
          </a:bodyPr>
          <a:p>
            <a:r>
              <a:rPr lang="en-US" altLang="zh-CN" b="1">
                <a:latin typeface="Arial" panose="020B0604020202020204" pitchFamily="34" charset="0"/>
                <a:ea typeface="Microsoft JhengHei UI Light" panose="020B0304030504040204" charset="-120"/>
                <a:sym typeface="微软雅黑" panose="020B0503020204020204" charset="-122"/>
              </a:rPr>
              <a:t>Company Info:</a:t>
            </a:r>
            <a:endParaRPr lang="zh-CN" altLang="en-US">
              <a:latin typeface="Arial" panose="020B0604020202020204" pitchFamily="34" charset="0"/>
              <a:ea typeface="宋体" panose="02010600030101010101" pitchFamily="2" charset="-122"/>
            </a:endParaRPr>
          </a:p>
        </p:txBody>
      </p:sp>
      <p:sp>
        <p:nvSpPr>
          <p:cNvPr id="5" name="文本框 14"/>
          <p:cNvSpPr txBox="1"/>
          <p:nvPr/>
        </p:nvSpPr>
        <p:spPr>
          <a:xfrm>
            <a:off x="2383790" y="8132445"/>
            <a:ext cx="3300730" cy="1196975"/>
          </a:xfrm>
          <a:prstGeom prst="rect">
            <a:avLst/>
          </a:prstGeom>
          <a:noFill/>
          <a:ln w="9525">
            <a:noFill/>
          </a:ln>
        </p:spPr>
        <p:txBody>
          <a:bodyPr wrap="square" anchor="t" anchorCtr="0">
            <a:spAutoFit/>
          </a:bodyPr>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Lucy Song</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Tel: +86-5338170778</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rPr>
              <a:t>Mail: sales@seahonest.com</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a:solidFill>
                  <a:srgbClr val="7F7F7F"/>
                </a:solidFill>
                <a:latin typeface="Microsoft JhengHei UI Light" panose="020B0304030504040204" charset="-120"/>
                <a:ea typeface="宋体" panose="02010600030101010101" pitchFamily="2" charset="-122"/>
                <a:sym typeface="+mn-ea"/>
              </a:rPr>
              <a:t>Web: </a:t>
            </a:r>
            <a:r>
              <a:rPr lang="en-US" altLang="zh-CN" sz="1200">
                <a:solidFill>
                  <a:srgbClr val="7F7F7F"/>
                </a:solidFill>
                <a:latin typeface="Microsoft JhengHei UI Light" panose="020B0304030504040204" charset="-120"/>
                <a:ea typeface="宋体" panose="02010600030101010101" pitchFamily="2" charset="-122"/>
                <a:sym typeface="微软雅黑" panose="020B0503020204020204" charset="-122"/>
              </a:rPr>
              <a:t>www.seahonest.com</a:t>
            </a:r>
            <a:endParaRPr lang="en-US" altLang="zh-CN" sz="1200">
              <a:solidFill>
                <a:srgbClr val="7F7F7F"/>
              </a:solidFill>
              <a:latin typeface="Microsoft JhengHei UI Light" panose="020B0304030504040204" charset="-120"/>
              <a:ea typeface="宋体" panose="02010600030101010101" pitchFamily="2" charset="-122"/>
            </a:endParaRPr>
          </a:p>
          <a:p>
            <a:pPr>
              <a:lnSpc>
                <a:spcPct val="120000"/>
              </a:lnSpc>
            </a:pPr>
            <a:r>
              <a:rPr lang="en-US" altLang="zh-CN" sz="1200" b="1">
                <a:solidFill>
                  <a:srgbClr val="7F7F7F"/>
                </a:solidFill>
                <a:latin typeface="Microsoft JhengHei UI Light" panose="020B0304030504040204" charset="-120"/>
                <a:ea typeface="宋体" panose="02010600030101010101" pitchFamily="2" charset="-122"/>
              </a:rPr>
              <a:t>         </a:t>
            </a:r>
            <a:endParaRPr lang="en-US" altLang="zh-CN" sz="1200" b="1">
              <a:solidFill>
                <a:srgbClr val="7F7F7F"/>
              </a:solidFill>
              <a:latin typeface="Microsoft JhengHei UI Light" panose="020B0304030504040204" charset="-120"/>
              <a:ea typeface="宋体" panose="02010600030101010101" pitchFamily="2"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nvSpPr>
        <p:spPr>
          <a:xfrm>
            <a:off x="202565" y="262890"/>
            <a:ext cx="6452870" cy="583565"/>
          </a:xfrm>
          <a:prstGeom prst="rect">
            <a:avLst/>
          </a:prstGeom>
          <a:noFill/>
          <a:effectLst/>
        </p:spPr>
        <p:txBody>
          <a:bodyPr wrap="square" rtlCol="0">
            <a:spAutoFit/>
          </a:bodyPr>
          <a:p>
            <a:pPr algn="l"/>
            <a:r>
              <a:rPr lang="en-US" altLang="zh-CN" sz="2800" b="1">
                <a:latin typeface="Arial" panose="020B0604020202020204" pitchFamily="34" charset="0"/>
                <a:cs typeface="Arial" panose="020B0604020202020204" pitchFamily="34" charset="0"/>
              </a:rPr>
              <a:t>Product </a:t>
            </a:r>
            <a:r>
              <a:rPr lang="en-US" altLang="zh-CN" sz="3200">
                <a:solidFill>
                  <a:srgbClr val="053B95"/>
                </a:solidFill>
                <a:latin typeface="Arial" panose="020B0604020202020204" pitchFamily="34" charset="0"/>
                <a:cs typeface="Arial" panose="020B0604020202020204" pitchFamily="34" charset="0"/>
              </a:rPr>
              <a:t>range</a:t>
            </a:r>
            <a:endParaRPr lang="en-US" altLang="zh-CN" sz="3200">
              <a:solidFill>
                <a:srgbClr val="053B95"/>
              </a:solidFill>
              <a:latin typeface="Arial" panose="020B0604020202020204" pitchFamily="34" charset="0"/>
              <a:cs typeface="Arial" panose="020B0604020202020204" pitchFamily="34" charset="0"/>
            </a:endParaRPr>
          </a:p>
        </p:txBody>
      </p:sp>
      <p:sp>
        <p:nvSpPr>
          <p:cNvPr id="10" name="平行四边形 9"/>
          <p:cNvSpPr/>
          <p:nvPr/>
        </p:nvSpPr>
        <p:spPr>
          <a:xfrm>
            <a:off x="-304165" y="846455"/>
            <a:ext cx="5105400" cy="812800"/>
          </a:xfrm>
          <a:prstGeom prst="parallelogram">
            <a:avLst/>
          </a:prstGeom>
          <a:solidFill>
            <a:srgbClr val="053B95"/>
          </a:solidFill>
        </p:spPr>
        <p:style>
          <a:lnRef idx="2">
            <a:schemeClr val="accent5">
              <a:shade val="50000"/>
            </a:schemeClr>
          </a:lnRef>
          <a:fillRef idx="1">
            <a:schemeClr val="accent5"/>
          </a:fillRef>
          <a:effectRef idx="0">
            <a:schemeClr val="accent5"/>
          </a:effectRef>
          <a:fontRef idx="minor">
            <a:schemeClr val="lt1"/>
          </a:fontRef>
        </p:style>
        <p:txBody>
          <a:bodyPr rtlCol="0" anchor="ctr"/>
          <a:p>
            <a:pPr algn="ctr"/>
            <a:endParaRPr lang="zh-CN" altLang="en-US">
              <a:solidFill>
                <a:srgbClr val="053B95"/>
              </a:solidFill>
              <a:highlight>
                <a:srgbClr val="000080"/>
              </a:highlight>
            </a:endParaRPr>
          </a:p>
        </p:txBody>
      </p:sp>
      <p:sp>
        <p:nvSpPr>
          <p:cNvPr id="9" name="文本框 8"/>
          <p:cNvSpPr txBox="1"/>
          <p:nvPr/>
        </p:nvSpPr>
        <p:spPr>
          <a:xfrm>
            <a:off x="-5080" y="1022350"/>
            <a:ext cx="4725035" cy="460375"/>
          </a:xfrm>
          <a:prstGeom prst="rect">
            <a:avLst/>
          </a:prstGeom>
          <a:noFill/>
        </p:spPr>
        <p:txBody>
          <a:bodyPr wrap="square" rtlCol="0" anchor="t">
            <a:spAutoFit/>
          </a:bodyPr>
          <a:p>
            <a:r>
              <a:rPr lang="en-US" altLang="zh-CN" sz="2400">
                <a:solidFill>
                  <a:schemeClr val="bg1"/>
                </a:solidFill>
                <a:latin typeface="Arial" panose="020B0604020202020204" pitchFamily="34" charset="0"/>
                <a:cs typeface="Arial" panose="020B0604020202020204" pitchFamily="34" charset="0"/>
              </a:rPr>
              <a:t>Pharma Packaging Materials</a:t>
            </a:r>
            <a:endParaRPr lang="en-US" altLang="zh-CN" sz="2400">
              <a:solidFill>
                <a:schemeClr val="bg1"/>
              </a:solidFill>
              <a:latin typeface="Arial" panose="020B0604020202020204" pitchFamily="34" charset="0"/>
              <a:cs typeface="Arial" panose="020B0604020202020204" pitchFamily="34" charset="0"/>
            </a:endParaRPr>
          </a:p>
        </p:txBody>
      </p:sp>
      <p:pic>
        <p:nvPicPr>
          <p:cNvPr id="3" name="图片 2" descr="C:\Users\Administrator\Desktop\photobank.pngphotobank"/>
          <p:cNvPicPr>
            <a:picLocks noChangeAspect="1"/>
          </p:cNvPicPr>
          <p:nvPr>
            <p:custDataLst>
              <p:tags r:id="rId1"/>
            </p:custDataLst>
          </p:nvPr>
        </p:nvPicPr>
        <p:blipFill>
          <a:blip r:embed="rId2"/>
          <a:srcRect t="22155" b="22155"/>
          <a:stretch>
            <a:fillRect/>
          </a:stretch>
        </p:blipFill>
        <p:spPr>
          <a:xfrm>
            <a:off x="-4853" y="2216518"/>
            <a:ext cx="3446914" cy="2284396"/>
          </a:xfrm>
          <a:prstGeom prst="rect">
            <a:avLst/>
          </a:prstGeom>
        </p:spPr>
      </p:pic>
      <p:pic>
        <p:nvPicPr>
          <p:cNvPr id="38" name="图片 37" descr="C:\Users\Administrator\Desktop\Dingtalk_20220816084921.jpgDingtalk_20220816084921"/>
          <p:cNvPicPr>
            <a:picLocks noChangeAspect="1"/>
          </p:cNvPicPr>
          <p:nvPr>
            <p:custDataLst>
              <p:tags r:id="rId3"/>
            </p:custDataLst>
          </p:nvPr>
        </p:nvPicPr>
        <p:blipFill>
          <a:blip r:embed="rId4"/>
          <a:srcRect l="4408" t="-3670" r="20058" b="3670"/>
          <a:stretch>
            <a:fillRect/>
          </a:stretch>
        </p:blipFill>
        <p:spPr>
          <a:xfrm>
            <a:off x="5151231" y="6766259"/>
            <a:ext cx="1728220" cy="2284396"/>
          </a:xfrm>
          <a:prstGeom prst="rect">
            <a:avLst/>
          </a:prstGeom>
        </p:spPr>
      </p:pic>
      <p:pic>
        <p:nvPicPr>
          <p:cNvPr id="32" name="图片 31" descr="C:\Users\Administrator\Desktop\photobank.pngphotobank"/>
          <p:cNvPicPr>
            <a:picLocks noChangeAspect="1"/>
          </p:cNvPicPr>
          <p:nvPr>
            <p:custDataLst>
              <p:tags r:id="rId5"/>
            </p:custDataLst>
          </p:nvPr>
        </p:nvPicPr>
        <p:blipFill>
          <a:blip r:embed="rId6"/>
          <a:srcRect l="20655" t="5755" r="3919" b="-5755"/>
          <a:stretch>
            <a:fillRect/>
          </a:stretch>
        </p:blipFill>
        <p:spPr>
          <a:xfrm>
            <a:off x="3432537" y="6766259"/>
            <a:ext cx="1728220" cy="2284396"/>
          </a:xfrm>
          <a:prstGeom prst="rect">
            <a:avLst/>
          </a:prstGeom>
        </p:spPr>
      </p:pic>
      <p:pic>
        <p:nvPicPr>
          <p:cNvPr id="31" name="图片 30" descr="C:\Users\Administrator\Desktop\软双铝.jpg软双铝"/>
          <p:cNvPicPr>
            <a:picLocks noChangeAspect="1"/>
          </p:cNvPicPr>
          <p:nvPr>
            <p:custDataLst>
              <p:tags r:id="rId7"/>
            </p:custDataLst>
          </p:nvPr>
        </p:nvPicPr>
        <p:blipFill>
          <a:blip r:embed="rId8"/>
          <a:srcRect l="6517" r="6517"/>
          <a:stretch>
            <a:fillRect/>
          </a:stretch>
        </p:blipFill>
        <p:spPr>
          <a:xfrm>
            <a:off x="1713842" y="6766259"/>
            <a:ext cx="1728220" cy="2284396"/>
          </a:xfrm>
          <a:prstGeom prst="rect">
            <a:avLst/>
          </a:prstGeom>
        </p:spPr>
      </p:pic>
      <p:pic>
        <p:nvPicPr>
          <p:cNvPr id="30" name="图片 29" descr="C:\Users\Administrator\Desktop\热带铝.jpg热带铝"/>
          <p:cNvPicPr>
            <a:picLocks noChangeAspect="1"/>
          </p:cNvPicPr>
          <p:nvPr>
            <p:custDataLst>
              <p:tags r:id="rId9"/>
            </p:custDataLst>
          </p:nvPr>
        </p:nvPicPr>
        <p:blipFill>
          <a:blip r:embed="rId10"/>
          <a:srcRect l="2023" t="1029" r="25142" b="-1029"/>
          <a:stretch>
            <a:fillRect/>
          </a:stretch>
        </p:blipFill>
        <p:spPr>
          <a:xfrm>
            <a:off x="-4853" y="6766259"/>
            <a:ext cx="1728220" cy="2284396"/>
          </a:xfrm>
          <a:prstGeom prst="rect">
            <a:avLst/>
          </a:prstGeom>
        </p:spPr>
      </p:pic>
      <p:pic>
        <p:nvPicPr>
          <p:cNvPr id="6" name="图片 5" descr="C:\Users\Administrator\Desktop\photobank (1).jpgphotobank (1)"/>
          <p:cNvPicPr>
            <a:picLocks noChangeAspect="1"/>
          </p:cNvPicPr>
          <p:nvPr>
            <p:custDataLst>
              <p:tags r:id="rId11"/>
            </p:custDataLst>
          </p:nvPr>
        </p:nvPicPr>
        <p:blipFill>
          <a:blip r:embed="rId12"/>
          <a:srcRect t="363" b="363"/>
          <a:stretch>
            <a:fillRect/>
          </a:stretch>
        </p:blipFill>
        <p:spPr>
          <a:xfrm>
            <a:off x="2286740" y="4491389"/>
            <a:ext cx="2301118" cy="2284396"/>
          </a:xfrm>
          <a:prstGeom prst="rect">
            <a:avLst/>
          </a:prstGeom>
        </p:spPr>
      </p:pic>
      <p:pic>
        <p:nvPicPr>
          <p:cNvPr id="5" name="图片 4" descr="C:\Users\Administrator\Desktop\photobank (2).jpgphotobank (2)"/>
          <p:cNvPicPr>
            <a:picLocks noChangeAspect="1"/>
          </p:cNvPicPr>
          <p:nvPr>
            <p:custDataLst>
              <p:tags r:id="rId13"/>
            </p:custDataLst>
          </p:nvPr>
        </p:nvPicPr>
        <p:blipFill>
          <a:blip r:embed="rId14"/>
          <a:srcRect l="5070" t="555" r="5070" b="-555"/>
          <a:stretch>
            <a:fillRect/>
          </a:stretch>
        </p:blipFill>
        <p:spPr>
          <a:xfrm>
            <a:off x="-4853" y="4491389"/>
            <a:ext cx="2301118" cy="2284396"/>
          </a:xfrm>
          <a:prstGeom prst="rect">
            <a:avLst/>
          </a:prstGeom>
        </p:spPr>
      </p:pic>
      <p:pic>
        <p:nvPicPr>
          <p:cNvPr id="4" name="图片 3" descr="C:\Users\Administrator\Desktop\photobank (4).jpgphotobank (4)"/>
          <p:cNvPicPr>
            <a:picLocks noChangeAspect="1"/>
          </p:cNvPicPr>
          <p:nvPr>
            <p:custDataLst>
              <p:tags r:id="rId15"/>
            </p:custDataLst>
          </p:nvPr>
        </p:nvPicPr>
        <p:blipFill>
          <a:blip r:embed="rId16"/>
          <a:srcRect t="16298" b="17430"/>
          <a:stretch>
            <a:fillRect/>
          </a:stretch>
        </p:blipFill>
        <p:spPr>
          <a:xfrm>
            <a:off x="3432537" y="2216518"/>
            <a:ext cx="3446914" cy="2284396"/>
          </a:xfrm>
          <a:prstGeom prst="rect">
            <a:avLst/>
          </a:prstGeom>
        </p:spPr>
      </p:pic>
      <p:pic>
        <p:nvPicPr>
          <p:cNvPr id="8" name="图片 7" descr="C:\Users\Administrator\Desktop\photobank (3).jpgphotobank (3)"/>
          <p:cNvPicPr>
            <a:picLocks noChangeAspect="1"/>
          </p:cNvPicPr>
          <p:nvPr>
            <p:custDataLst>
              <p:tags r:id="rId17"/>
            </p:custDataLst>
          </p:nvPr>
        </p:nvPicPr>
        <p:blipFill>
          <a:blip r:embed="rId18"/>
          <a:srcRect t="207" b="207"/>
          <a:stretch>
            <a:fillRect/>
          </a:stretch>
        </p:blipFill>
        <p:spPr>
          <a:xfrm>
            <a:off x="4578333" y="4491389"/>
            <a:ext cx="2301118" cy="2284396"/>
          </a:xfrm>
          <a:prstGeom prst="rect">
            <a:avLst/>
          </a:prstGeom>
        </p:spPr>
      </p:pic>
      <p:sp>
        <p:nvSpPr>
          <p:cNvPr id="2" name="文本框 1"/>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1645920" cy="521970"/>
          </a:xfrm>
          <a:prstGeom prst="rect">
            <a:avLst/>
          </a:prstGeom>
          <a:noFill/>
        </p:spPr>
        <p:txBody>
          <a:bodyPr wrap="none" rtlCol="0">
            <a:spAutoFit/>
          </a:bodyPr>
          <a:p>
            <a:pPr algn="l"/>
            <a:r>
              <a:rPr lang="en-US" sz="2800" b="1">
                <a:latin typeface="Arial" panose="020B0604020202020204" pitchFamily="34" charset="0"/>
                <a:cs typeface="Arial" panose="020B0604020202020204" pitchFamily="34" charset="0"/>
              </a:rPr>
              <a:t>PVC film</a:t>
            </a:r>
            <a:endParaRPr lang="en-US" sz="2800" b="1">
              <a:latin typeface="Arial" panose="020B0604020202020204" pitchFamily="34" charset="0"/>
              <a:cs typeface="Arial" panose="020B0604020202020204" pitchFamily="34" charset="0"/>
            </a:endParaRPr>
          </a:p>
        </p:txBody>
      </p:sp>
      <p:sp>
        <p:nvSpPr>
          <p:cNvPr id="10" name="文本框 9"/>
          <p:cNvSpPr txBox="1"/>
          <p:nvPr/>
        </p:nvSpPr>
        <p:spPr>
          <a:xfrm>
            <a:off x="162560" y="803910"/>
            <a:ext cx="2710180" cy="506730"/>
          </a:xfrm>
          <a:prstGeom prst="rect">
            <a:avLst/>
          </a:prstGeom>
          <a:noFill/>
        </p:spPr>
        <p:txBody>
          <a:bodyPr wrap="none" rtlCol="0">
            <a:spAutoFit/>
          </a:bodyPr>
          <a:p>
            <a:pPr algn="l" fontAlgn="auto">
              <a:lnSpc>
                <a:spcPct val="150000"/>
              </a:lnSpc>
            </a:pPr>
            <a:r>
              <a:rPr lang="en-US" altLang="zh-CN" b="1">
                <a:latin typeface="Arial" panose="020B0604020202020204" pitchFamily="34" charset="0"/>
                <a:cs typeface="Arial" panose="020B0604020202020204" pitchFamily="34" charset="0"/>
              </a:rPr>
              <a:t>Pharma grade PVC film</a:t>
            </a:r>
            <a:endParaRPr lang="zh-CN" altLang="en-US" b="1">
              <a:latin typeface="Arial" panose="020B0604020202020204" pitchFamily="34" charset="0"/>
              <a:cs typeface="Arial" panose="020B0604020202020204" pitchFamily="34" charset="0"/>
            </a:endParaRPr>
          </a:p>
        </p:txBody>
      </p:sp>
      <p:sp>
        <p:nvSpPr>
          <p:cNvPr id="12" name="文本框 11"/>
          <p:cNvSpPr txBox="1"/>
          <p:nvPr/>
        </p:nvSpPr>
        <p:spPr>
          <a:xfrm>
            <a:off x="162560" y="2385060"/>
            <a:ext cx="2794000" cy="36830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rPr>
              <a:t>■ Advantage</a:t>
            </a:r>
            <a:endParaRPr lang="zh-CN" altLang="en-US" b="1">
              <a:solidFill>
                <a:srgbClr val="053B95"/>
              </a:solidFill>
              <a:latin typeface="Arial" panose="020B0604020202020204" pitchFamily="34" charset="0"/>
              <a:cs typeface="Arial" panose="020B0604020202020204" pitchFamily="34" charset="0"/>
            </a:endParaRPr>
          </a:p>
        </p:txBody>
      </p:sp>
      <p:sp>
        <p:nvSpPr>
          <p:cNvPr id="95" name="文本框 94"/>
          <p:cNvSpPr txBox="1"/>
          <p:nvPr/>
        </p:nvSpPr>
        <p:spPr>
          <a:xfrm>
            <a:off x="162560" y="2753360"/>
            <a:ext cx="6452235" cy="1753235"/>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sz="1200">
                <a:solidFill>
                  <a:schemeClr val="bg1">
                    <a:lumMod val="50000"/>
                  </a:schemeClr>
                </a:solidFill>
                <a:latin typeface="Arial" panose="020B0604020202020204" pitchFamily="34" charset="0"/>
                <a:cs typeface="Arial" panose="020B0604020202020204" pitchFamily="34" charset="0"/>
              </a:rPr>
              <a:t>High transparency, bright surface luminance.</a:t>
            </a:r>
            <a:endParaRPr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Smooth surface, uniform thickness.</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Few hydrological veins, few crystal points.</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No smell and non-toxic.</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Can easily be thermoformed, printed, and folded</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All colors transparency</a:t>
            </a: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nvGrpSpPr>
          <p:cNvPr id="472" name="组合 471"/>
          <p:cNvGrpSpPr/>
          <p:nvPr/>
        </p:nvGrpSpPr>
        <p:grpSpPr>
          <a:xfrm>
            <a:off x="3662045" y="5044440"/>
            <a:ext cx="3195955" cy="1844675"/>
            <a:chOff x="5662" y="7484"/>
            <a:chExt cx="5033" cy="2905"/>
          </a:xfrm>
        </p:grpSpPr>
        <p:sp>
          <p:nvSpPr>
            <p:cNvPr id="467" name="文本框 466"/>
            <p:cNvSpPr txBox="1"/>
            <p:nvPr/>
          </p:nvSpPr>
          <p:spPr>
            <a:xfrm>
              <a:off x="5662"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rPr>
                <a:t>■ </a:t>
              </a:r>
              <a:r>
                <a:rPr b="1">
                  <a:solidFill>
                    <a:srgbClr val="053B95"/>
                  </a:solidFill>
                  <a:latin typeface="Arial" panose="020B0604020202020204" pitchFamily="34" charset="0"/>
                  <a:cs typeface="Arial" panose="020B0604020202020204" pitchFamily="34" charset="0"/>
                </a:rPr>
                <a:t>Product Description</a:t>
              </a:r>
              <a:endParaRPr b="1">
                <a:solidFill>
                  <a:srgbClr val="053B95"/>
                </a:solidFill>
                <a:latin typeface="Arial" panose="020B0604020202020204" pitchFamily="34" charset="0"/>
                <a:cs typeface="Arial" panose="020B0604020202020204" pitchFamily="34" charset="0"/>
              </a:endParaRPr>
            </a:p>
          </p:txBody>
        </p:sp>
        <p:sp>
          <p:nvSpPr>
            <p:cNvPr id="468" name="文本框 467"/>
            <p:cNvSpPr txBox="1"/>
            <p:nvPr/>
          </p:nvSpPr>
          <p:spPr>
            <a:xfrm>
              <a:off x="5766" y="8064"/>
              <a:ext cx="4713" cy="2325"/>
            </a:xfrm>
            <a:prstGeom prst="rect">
              <a:avLst/>
            </a:prstGeom>
            <a:noFill/>
          </p:spPr>
          <p:txBody>
            <a:bodyPr wrap="square" rtlCol="0">
              <a:spAutoFit/>
            </a:bodyPr>
            <a:p>
              <a:pPr>
                <a:lnSpc>
                  <a:spcPct val="150000"/>
                </a:lnSpc>
                <a:buClrTx/>
                <a:buSzTx/>
                <a:buNone/>
              </a:pPr>
              <a:r>
                <a:rPr sz="1200">
                  <a:solidFill>
                    <a:schemeClr val="bg1">
                      <a:lumMod val="50000"/>
                    </a:schemeClr>
                  </a:solidFill>
                  <a:latin typeface="Arial" panose="020B0604020202020204" pitchFamily="34" charset="0"/>
                  <a:cs typeface="Arial" panose="020B0604020202020204" pitchFamily="34" charset="0"/>
                </a:rPr>
                <a:t>It is a widely used product in the Pharmaceutical industry. Owing to its properties, it is mainly used in blister packing of tablets, capsules, pre-filled syringes, ampoules and medical devices.</a:t>
              </a: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graphicFrame>
        <p:nvGraphicFramePr>
          <p:cNvPr id="2" name="表格 1"/>
          <p:cNvGraphicFramePr/>
          <p:nvPr>
            <p:custDataLst>
              <p:tags r:id="rId2"/>
            </p:custDataLst>
          </p:nvPr>
        </p:nvGraphicFramePr>
        <p:xfrm>
          <a:off x="162560" y="7574915"/>
          <a:ext cx="6452870" cy="1334770"/>
        </p:xfrm>
        <a:graphic>
          <a:graphicData uri="http://schemas.openxmlformats.org/drawingml/2006/table">
            <a:tbl>
              <a:tblPr firstRow="1" bandRow="1"/>
              <a:tblGrid>
                <a:gridCol w="1014730"/>
                <a:gridCol w="1614170"/>
                <a:gridCol w="1620520"/>
                <a:gridCol w="1468755"/>
                <a:gridCol w="734695"/>
              </a:tblGrid>
              <a:tr h="38862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rPr>
                        <a:t>Color</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Thickness</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Width</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46150">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PVC film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All colors can be customized</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0.25mm,0.3mm,0.35mm or customized</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Slitted:70-300 mm; Jumbo Roll:500-1600mm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pic>
        <p:nvPicPr>
          <p:cNvPr id="15" name="图片 14"/>
          <p:cNvPicPr>
            <a:picLocks noChangeAspect="1"/>
          </p:cNvPicPr>
          <p:nvPr/>
        </p:nvPicPr>
        <p:blipFill>
          <a:blip r:embed="rId3"/>
          <a:stretch>
            <a:fillRect/>
          </a:stretch>
        </p:blipFill>
        <p:spPr>
          <a:xfrm>
            <a:off x="3803015" y="-20320"/>
            <a:ext cx="2621915" cy="748030"/>
          </a:xfrm>
          <a:prstGeom prst="rect">
            <a:avLst/>
          </a:prstGeom>
        </p:spPr>
      </p:pic>
      <p:pic>
        <p:nvPicPr>
          <p:cNvPr id="5" name="图片 4"/>
          <p:cNvPicPr>
            <a:picLocks noChangeAspect="1"/>
          </p:cNvPicPr>
          <p:nvPr/>
        </p:nvPicPr>
        <p:blipFill>
          <a:blip r:embed="rId4"/>
          <a:stretch>
            <a:fillRect/>
          </a:stretch>
        </p:blipFill>
        <p:spPr>
          <a:xfrm>
            <a:off x="3980180" y="1310640"/>
            <a:ext cx="2266950" cy="2828925"/>
          </a:xfrm>
          <a:prstGeom prst="rect">
            <a:avLst/>
          </a:prstGeom>
        </p:spPr>
      </p:pic>
      <p:pic>
        <p:nvPicPr>
          <p:cNvPr id="11" name="图片 10"/>
          <p:cNvPicPr>
            <a:picLocks noChangeAspect="1"/>
          </p:cNvPicPr>
          <p:nvPr/>
        </p:nvPicPr>
        <p:blipFill>
          <a:blip r:embed="rId5"/>
          <a:stretch>
            <a:fillRect/>
          </a:stretch>
        </p:blipFill>
        <p:spPr>
          <a:xfrm>
            <a:off x="694690" y="4843145"/>
            <a:ext cx="2047875" cy="1666875"/>
          </a:xfrm>
          <a:prstGeom prst="rect">
            <a:avLst/>
          </a:prstGeom>
        </p:spPr>
      </p:pic>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2733040" cy="521970"/>
          </a:xfrm>
          <a:prstGeom prst="rect">
            <a:avLst/>
          </a:prstGeom>
          <a:noFill/>
        </p:spPr>
        <p:txBody>
          <a:bodyPr wrap="none" rtlCol="0">
            <a:spAutoFit/>
          </a:bodyPr>
          <a:p>
            <a:pPr algn="l"/>
            <a:r>
              <a:rPr lang="en-US" sz="2800" b="1">
                <a:latin typeface="Arial" panose="020B0604020202020204" pitchFamily="34" charset="0"/>
                <a:cs typeface="Arial" panose="020B0604020202020204" pitchFamily="34" charset="0"/>
              </a:rPr>
              <a:t>PVC/PVDC film</a:t>
            </a:r>
            <a:endParaRPr lang="en-US" sz="2800" b="1">
              <a:latin typeface="Arial" panose="020B0604020202020204" pitchFamily="34" charset="0"/>
              <a:cs typeface="Arial" panose="020B0604020202020204" pitchFamily="34" charset="0"/>
            </a:endParaRPr>
          </a:p>
        </p:txBody>
      </p:sp>
      <p:sp>
        <p:nvSpPr>
          <p:cNvPr id="12" name="文本框 11"/>
          <p:cNvSpPr txBox="1"/>
          <p:nvPr/>
        </p:nvSpPr>
        <p:spPr>
          <a:xfrm>
            <a:off x="162560" y="2385060"/>
            <a:ext cx="2794000" cy="36830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rPr>
              <a:t>■ </a:t>
            </a:r>
            <a:r>
              <a:rPr lang="zh-CN" altLang="en-US" b="1">
                <a:solidFill>
                  <a:srgbClr val="053B95"/>
                </a:solidFill>
                <a:latin typeface="Arial" panose="020B0604020202020204" pitchFamily="34" charset="0"/>
                <a:cs typeface="Arial" panose="020B0604020202020204" pitchFamily="34" charset="0"/>
                <a:sym typeface="+mn-ea"/>
              </a:rPr>
              <a:t>Advantage</a:t>
            </a:r>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162560" y="2753360"/>
            <a:ext cx="6452235" cy="1753235"/>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sz="1200">
                <a:solidFill>
                  <a:schemeClr val="bg1">
                    <a:lumMod val="50000"/>
                  </a:schemeClr>
                </a:solidFill>
                <a:latin typeface="Arial" panose="020B0604020202020204" pitchFamily="34" charset="0"/>
                <a:cs typeface="Arial" panose="020B0604020202020204" pitchFamily="34" charset="0"/>
              </a:rPr>
              <a:t>PVDC emulsion is 100% imported from europe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Crystallinity is strictly controlled</a:t>
            </a:r>
            <a:r>
              <a:rPr lang="en-US" altLang="zh-CN"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Online detection, offline rejection</a:t>
            </a:r>
            <a:r>
              <a:rPr lang="en-US" altLang="zh-CN"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Rapid delivery</a:t>
            </a:r>
            <a:r>
              <a:rPr lang="en-US" altLang="zh-CN"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High barrier</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Can easily be thermoformed</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nvGrpSpPr>
          <p:cNvPr id="472" name="组合 471"/>
          <p:cNvGrpSpPr/>
          <p:nvPr/>
        </p:nvGrpSpPr>
        <p:grpSpPr>
          <a:xfrm>
            <a:off x="3587750" y="4202430"/>
            <a:ext cx="3195955" cy="1336675"/>
            <a:chOff x="5766" y="7484"/>
            <a:chExt cx="5033" cy="2105"/>
          </a:xfrm>
        </p:grpSpPr>
        <p:sp>
          <p:nvSpPr>
            <p:cNvPr id="467" name="文本框 466"/>
            <p:cNvSpPr txBox="1"/>
            <p:nvPr/>
          </p:nvSpPr>
          <p:spPr>
            <a:xfrm>
              <a:off x="5766"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lang="zh-CN" altLang="en-US" b="1">
                <a:solidFill>
                  <a:srgbClr val="009944"/>
                </a:solidFill>
                <a:latin typeface="Arial" panose="020B0604020202020204" pitchFamily="34" charset="0"/>
                <a:cs typeface="Arial" panose="020B0604020202020204" pitchFamily="34" charset="0"/>
              </a:endParaRPr>
            </a:p>
          </p:txBody>
        </p:sp>
        <p:sp>
          <p:nvSpPr>
            <p:cNvPr id="468" name="文本框 467"/>
            <p:cNvSpPr txBox="1"/>
            <p:nvPr/>
          </p:nvSpPr>
          <p:spPr>
            <a:xfrm>
              <a:off x="5766" y="8064"/>
              <a:ext cx="4713" cy="1525"/>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rPr>
                <a:t>PVC layer</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rPr>
                <a:t>PVDC coating .</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graphicFrame>
        <p:nvGraphicFramePr>
          <p:cNvPr id="6" name="表格 5"/>
          <p:cNvGraphicFramePr/>
          <p:nvPr>
            <p:custDataLst>
              <p:tags r:id="rId2"/>
            </p:custDataLst>
          </p:nvPr>
        </p:nvGraphicFramePr>
        <p:xfrm>
          <a:off x="255905" y="5755005"/>
          <a:ext cx="6452870" cy="2673985"/>
        </p:xfrm>
        <a:graphic>
          <a:graphicData uri="http://schemas.openxmlformats.org/drawingml/2006/table">
            <a:tbl>
              <a:tblPr firstRow="1" bandRow="1"/>
              <a:tblGrid>
                <a:gridCol w="1525270"/>
                <a:gridCol w="2185670"/>
                <a:gridCol w="274193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9050" cap="rnd">
                      <a:solidFill>
                        <a:srgbClr val="FF6238"/>
                      </a:solidFill>
                      <a:prstDash val="solid"/>
                    </a:lnL>
                    <a:lnR w="3175">
                      <a:solidFill>
                        <a:srgbClr val="FFFFFF"/>
                      </a:solidFill>
                      <a:prstDash val="dot"/>
                    </a:lnR>
                    <a:lnT w="19050" cap="rnd">
                      <a:solidFill>
                        <a:srgbClr val="FF6238"/>
                      </a:solidFill>
                      <a:prstDash val="solid"/>
                    </a:lnT>
                    <a:lnB w="19050">
                      <a:solidFill>
                        <a:srgbClr val="FF6238"/>
                      </a:solidFill>
                      <a:prstDash val="solid"/>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WVTR g/(m²•24h)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FFFF"/>
                      </a:solidFill>
                      <a:prstDash val="dot"/>
                    </a:lnL>
                    <a:lnR w="3175">
                      <a:solidFill>
                        <a:srgbClr val="FFFFFF"/>
                      </a:solidFill>
                      <a:prstDash val="dot"/>
                    </a:lnR>
                    <a:lnT w="19050" cap="rnd">
                      <a:solidFill>
                        <a:srgbClr val="FF6238"/>
                      </a:solidFill>
                      <a:prstDash val="solid"/>
                    </a:lnT>
                    <a:lnB w="19050">
                      <a:solidFill>
                        <a:srgbClr val="FF6238"/>
                      </a:solidFill>
                      <a:prstDash val="solid"/>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OTR cm³/(m²•0.1MPa)</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FFFF"/>
                      </a:solidFill>
                      <a:prstDash val="dot"/>
                    </a:lnL>
                    <a:lnR w="19050" cap="rnd">
                      <a:solidFill>
                        <a:srgbClr val="FF6238"/>
                      </a:solidFill>
                      <a:prstDash val="solid"/>
                    </a:lnR>
                    <a:lnT w="19050" cap="rnd">
                      <a:solidFill>
                        <a:srgbClr val="FF6238"/>
                      </a:solidFill>
                      <a:prstDash val="solid"/>
                    </a:lnT>
                    <a:lnB w="19050">
                      <a:solidFill>
                        <a:srgbClr val="FF6238"/>
                      </a:solidFill>
                      <a:prstDash val="solid"/>
                    </a:lnB>
                    <a:lnTlToBr>
                      <a:noFill/>
                    </a:lnTlToBr>
                    <a:lnBlToTr>
                      <a:noFill/>
                    </a:lnBlToTr>
                    <a:solidFill>
                      <a:srgbClr val="053B95"/>
                    </a:solidFill>
                  </a:tcPr>
                </a:tc>
              </a:tr>
              <a:tr h="434975">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PVC250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9050" cap="rnd">
                      <a:solidFill>
                        <a:srgbClr val="FF6238"/>
                      </a:solidFill>
                      <a:prstDash val="solid"/>
                    </a:lnL>
                    <a:lnR w="3175">
                      <a:solidFill>
                        <a:srgbClr val="FF6238"/>
                      </a:solidFill>
                      <a:prstDash val="dot"/>
                    </a:lnR>
                    <a:lnT w="19050">
                      <a:solidFill>
                        <a:srgbClr val="FF6238"/>
                      </a:solidFill>
                      <a:prstDash val="solid"/>
                    </a:lnT>
                    <a:lnB w="3175">
                      <a:solidFill>
                        <a:srgbClr val="FF6238"/>
                      </a:solidFill>
                      <a:prstDash val="dot"/>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≤3.50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3175">
                      <a:solidFill>
                        <a:srgbClr val="FF6238"/>
                      </a:solidFill>
                      <a:prstDash val="dot"/>
                    </a:lnR>
                    <a:lnT w="19050">
                      <a:solidFill>
                        <a:srgbClr val="FF6238"/>
                      </a:solidFill>
                      <a:prstDash val="solid"/>
                    </a:lnT>
                    <a:lnB w="3175">
                      <a:solidFill>
                        <a:srgbClr val="FF6238"/>
                      </a:solidFill>
                      <a:prstDash val="dot"/>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≤20.0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19050" cap="rnd">
                      <a:solidFill>
                        <a:srgbClr val="FF6238"/>
                      </a:solidFill>
                      <a:prstDash val="solid"/>
                    </a:lnR>
                    <a:lnT w="19050">
                      <a:solidFill>
                        <a:srgbClr val="FF6238"/>
                      </a:solidFill>
                      <a:prstDash val="solid"/>
                    </a:lnT>
                    <a:lnB w="3175">
                      <a:solidFill>
                        <a:srgbClr val="FF6238"/>
                      </a:solidFill>
                      <a:prstDash val="dot"/>
                    </a:lnB>
                    <a:lnTlToBr>
                      <a:noFill/>
                    </a:lnTlToBr>
                    <a:lnBlToTr>
                      <a:noFill/>
                    </a:lnBlToTr>
                    <a:solidFill>
                      <a:srgbClr val="F2F2F2"/>
                    </a:solidFill>
                  </a:tcPr>
                </a:tc>
              </a:tr>
              <a:tr h="448310">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PVC250/PVDC40g</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9050" cap="rnd">
                      <a:solidFill>
                        <a:srgbClr val="FF6238"/>
                      </a:solidFill>
                      <a:prstDash val="solid"/>
                    </a:lnL>
                    <a:lnR w="3175">
                      <a:solidFill>
                        <a:srgbClr val="FF6238"/>
                      </a:solidFill>
                      <a:prstDash val="dot"/>
                    </a:lnR>
                    <a:lnT w="3175">
                      <a:solidFill>
                        <a:srgbClr val="FF6238"/>
                      </a:solidFill>
                      <a:prstDash val="dot"/>
                    </a:lnT>
                    <a:lnB w="3175">
                      <a:solidFill>
                        <a:srgbClr val="FF6238"/>
                      </a:solidFill>
                      <a:prstDash val="dot"/>
                    </a:lnB>
                    <a:lnTlToBr>
                      <a:noFill/>
                    </a:lnTlToBr>
                    <a:lnBlToTr>
                      <a:noFill/>
                    </a:lnBlToTr>
                    <a:solidFill>
                      <a:srgbClr val="FFFFFF"/>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≤0.80</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3175">
                      <a:solidFill>
                        <a:srgbClr val="FF6238"/>
                      </a:solidFill>
                      <a:prstDash val="dot"/>
                    </a:lnR>
                    <a:lnT w="3175">
                      <a:solidFill>
                        <a:srgbClr val="FF6238"/>
                      </a:solidFill>
                      <a:prstDash val="dot"/>
                    </a:lnT>
                    <a:lnB w="3175">
                      <a:solidFill>
                        <a:srgbClr val="FF6238"/>
                      </a:solidFill>
                      <a:prstDash val="dot"/>
                    </a:lnB>
                    <a:lnTlToBr>
                      <a:noFill/>
                    </a:lnTlToBr>
                    <a:lnBlToTr>
                      <a:noFill/>
                    </a:lnBlToTr>
                    <a:solidFill>
                      <a:srgbClr val="FFFFFF"/>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≤0.90</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19050" cap="rnd">
                      <a:solidFill>
                        <a:srgbClr val="FF6238"/>
                      </a:solidFill>
                      <a:prstDash val="solid"/>
                    </a:lnR>
                    <a:lnT w="3175">
                      <a:solidFill>
                        <a:srgbClr val="FF6238"/>
                      </a:solidFill>
                      <a:prstDash val="dot"/>
                    </a:lnT>
                    <a:lnB w="3175">
                      <a:solidFill>
                        <a:srgbClr val="FF6238"/>
                      </a:solidFill>
                      <a:prstDash val="dot"/>
                    </a:lnB>
                    <a:lnTlToBr>
                      <a:noFill/>
                    </a:lnTlToBr>
                    <a:lnBlToTr>
                      <a:noFill/>
                    </a:lnBlToTr>
                    <a:solidFill>
                      <a:srgbClr val="FFFFFF"/>
                    </a:solidFill>
                  </a:tcPr>
                </a:tc>
              </a:tr>
              <a:tr h="448310">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PVC250/PVDC60g</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9050" cap="rnd">
                      <a:solidFill>
                        <a:srgbClr val="FF6238"/>
                      </a:solidFill>
                      <a:prstDash val="solid"/>
                    </a:lnL>
                    <a:lnR w="3175">
                      <a:solidFill>
                        <a:srgbClr val="FF6238"/>
                      </a:solidFill>
                      <a:prstDash val="dot"/>
                    </a:lnR>
                    <a:lnT w="3175">
                      <a:solidFill>
                        <a:srgbClr val="FF6238"/>
                      </a:solidFill>
                      <a:prstDash val="dot"/>
                    </a:lnT>
                    <a:lnB w="3175">
                      <a:solidFill>
                        <a:srgbClr val="FF6238"/>
                      </a:solidFill>
                      <a:prstDash val="dot"/>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≤0.60</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3175">
                      <a:solidFill>
                        <a:srgbClr val="FF6238"/>
                      </a:solidFill>
                      <a:prstDash val="dot"/>
                    </a:lnR>
                    <a:lnT w="3175">
                      <a:solidFill>
                        <a:srgbClr val="FF6238"/>
                      </a:solidFill>
                      <a:prstDash val="dot"/>
                    </a:lnT>
                    <a:lnB w="3175">
                      <a:solidFill>
                        <a:srgbClr val="FF6238"/>
                      </a:solidFill>
                      <a:prstDash val="dot"/>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≤0.80</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19050" cap="rnd">
                      <a:solidFill>
                        <a:srgbClr val="FF6238"/>
                      </a:solidFill>
                      <a:prstDash val="solid"/>
                    </a:lnR>
                    <a:lnT w="3175">
                      <a:solidFill>
                        <a:srgbClr val="FF6238"/>
                      </a:solidFill>
                      <a:prstDash val="dot"/>
                    </a:lnT>
                    <a:lnB w="3175">
                      <a:solidFill>
                        <a:srgbClr val="FF6238"/>
                      </a:solidFill>
                      <a:prstDash val="dot"/>
                    </a:lnB>
                    <a:lnTlToBr>
                      <a:noFill/>
                    </a:lnTlToBr>
                    <a:lnBlToTr>
                      <a:noFill/>
                    </a:lnBlToTr>
                    <a:solidFill>
                      <a:srgbClr val="F2F2F2"/>
                    </a:solidFill>
                  </a:tcPr>
                </a:tc>
              </a:tr>
              <a:tr h="448310">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PVC250/PVDC90g</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9050" cap="rnd">
                      <a:solidFill>
                        <a:srgbClr val="FF6238"/>
                      </a:solidFill>
                      <a:prstDash val="solid"/>
                    </a:lnL>
                    <a:lnR w="3175">
                      <a:solidFill>
                        <a:srgbClr val="FF6238"/>
                      </a:solidFill>
                      <a:prstDash val="dot"/>
                    </a:lnR>
                    <a:lnT w="3175">
                      <a:solidFill>
                        <a:srgbClr val="FF6238"/>
                      </a:solidFill>
                      <a:prstDash val="dot"/>
                    </a:lnT>
                    <a:lnB w="3175">
                      <a:solidFill>
                        <a:srgbClr val="FF6238"/>
                      </a:solidFill>
                      <a:prstDash val="dot"/>
                    </a:lnB>
                    <a:lnTlToBr>
                      <a:noFill/>
                    </a:lnTlToBr>
                    <a:lnBlToTr>
                      <a:noFill/>
                    </a:lnBlToTr>
                    <a:solidFill>
                      <a:srgbClr val="FFFFFF"/>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≤0.40</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3175">
                      <a:solidFill>
                        <a:srgbClr val="FF6238"/>
                      </a:solidFill>
                      <a:prstDash val="dot"/>
                    </a:lnR>
                    <a:lnT w="3175">
                      <a:solidFill>
                        <a:srgbClr val="FF6238"/>
                      </a:solidFill>
                      <a:prstDash val="dot"/>
                    </a:lnT>
                    <a:lnB w="3175">
                      <a:solidFill>
                        <a:srgbClr val="FF6238"/>
                      </a:solidFill>
                      <a:prstDash val="dot"/>
                    </a:lnB>
                    <a:lnTlToBr>
                      <a:noFill/>
                    </a:lnTlToBr>
                    <a:lnBlToTr>
                      <a:noFill/>
                    </a:lnBlToTr>
                    <a:solidFill>
                      <a:srgbClr val="FFFFFF"/>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≤0.75</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19050" cap="rnd">
                      <a:solidFill>
                        <a:srgbClr val="FF6238"/>
                      </a:solidFill>
                      <a:prstDash val="solid"/>
                    </a:lnR>
                    <a:lnT w="3175">
                      <a:solidFill>
                        <a:srgbClr val="FF6238"/>
                      </a:solidFill>
                      <a:prstDash val="dot"/>
                    </a:lnT>
                    <a:lnB w="3175">
                      <a:solidFill>
                        <a:srgbClr val="FF6238"/>
                      </a:solidFill>
                      <a:prstDash val="dot"/>
                    </a:lnB>
                    <a:lnTlToBr>
                      <a:noFill/>
                    </a:lnTlToBr>
                    <a:lnBlToTr>
                      <a:noFill/>
                    </a:lnBlToTr>
                    <a:solidFill>
                      <a:srgbClr val="FFFFFF"/>
                    </a:solidFill>
                  </a:tcPr>
                </a:tc>
              </a:tr>
              <a:tr h="448310">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PVC250/PVDC120g</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9050" cap="rnd">
                      <a:solidFill>
                        <a:srgbClr val="FF6238"/>
                      </a:solidFill>
                      <a:prstDash val="solid"/>
                    </a:lnL>
                    <a:lnR w="3175">
                      <a:solidFill>
                        <a:srgbClr val="FF6238"/>
                      </a:solidFill>
                      <a:prstDash val="dot"/>
                    </a:lnR>
                    <a:lnT w="3175">
                      <a:solidFill>
                        <a:srgbClr val="FF6238"/>
                      </a:solidFill>
                      <a:prstDash val="dot"/>
                    </a:lnT>
                    <a:lnB w="19050" cap="rnd">
                      <a:solidFill>
                        <a:srgbClr val="FF6238"/>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≤0.35</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3175">
                      <a:solidFill>
                        <a:srgbClr val="FF6238"/>
                      </a:solidFill>
                      <a:prstDash val="dot"/>
                    </a:lnR>
                    <a:lnT w="3175">
                      <a:solidFill>
                        <a:srgbClr val="FF6238"/>
                      </a:solidFill>
                      <a:prstDash val="dot"/>
                    </a:lnT>
                    <a:lnB w="19050" cap="rnd">
                      <a:solidFill>
                        <a:srgbClr val="FF6238"/>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≤0.45</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3175">
                      <a:solidFill>
                        <a:srgbClr val="FF6238"/>
                      </a:solidFill>
                      <a:prstDash val="dot"/>
                    </a:lnL>
                    <a:lnR w="19050" cap="rnd">
                      <a:solidFill>
                        <a:srgbClr val="FF6238"/>
                      </a:solidFill>
                      <a:prstDash val="solid"/>
                    </a:lnR>
                    <a:lnT w="3175">
                      <a:solidFill>
                        <a:srgbClr val="FF6238"/>
                      </a:solidFill>
                      <a:prstDash val="dot"/>
                    </a:lnT>
                    <a:lnB w="19050" cap="rnd">
                      <a:solidFill>
                        <a:srgbClr val="FF6238"/>
                      </a:solidFill>
                      <a:prstDash val="solid"/>
                    </a:lnB>
                    <a:lnTlToBr>
                      <a:noFill/>
                    </a:lnTlToBr>
                    <a:lnBlToTr>
                      <a:noFill/>
                    </a:lnBlToTr>
                    <a:solidFill>
                      <a:srgbClr val="F2F2F2"/>
                    </a:solidFill>
                  </a:tcPr>
                </a:tc>
              </a:tr>
            </a:tbl>
          </a:graphicData>
        </a:graphic>
      </p:graphicFrame>
      <p:pic>
        <p:nvPicPr>
          <p:cNvPr id="15" name="图片 14"/>
          <p:cNvPicPr>
            <a:picLocks noChangeAspect="1"/>
          </p:cNvPicPr>
          <p:nvPr/>
        </p:nvPicPr>
        <p:blipFill>
          <a:blip r:embed="rId3"/>
          <a:stretch>
            <a:fillRect/>
          </a:stretch>
        </p:blipFill>
        <p:spPr>
          <a:xfrm>
            <a:off x="3946525" y="20320"/>
            <a:ext cx="2478405" cy="707390"/>
          </a:xfrm>
          <a:prstGeom prst="rect">
            <a:avLst/>
          </a:prstGeom>
        </p:spPr>
      </p:pic>
      <p:sp>
        <p:nvSpPr>
          <p:cNvPr id="4" name="文本框 3"/>
          <p:cNvSpPr txBox="1"/>
          <p:nvPr/>
        </p:nvSpPr>
        <p:spPr>
          <a:xfrm>
            <a:off x="255905" y="727710"/>
            <a:ext cx="3921125" cy="1968500"/>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Structure:Multi-layer blister films based on PVC are often used for pharmaceutical blister packaging, whereby the PVC serves as the thermoformable backbone of the structure. PVC layer can be colored with pigments and/or UV filters. Polyvinylidene chloride (PVDC)–coated PVC</a:t>
            </a:r>
            <a:endParaRPr sz="1200" b="1">
              <a:latin typeface="Arial" panose="020B0604020202020204" pitchFamily="34" charset="0"/>
              <a:cs typeface="Arial" panose="020B0604020202020204" pitchFamily="34" charset="0"/>
            </a:endParaRPr>
          </a:p>
          <a:p>
            <a:pPr algn="l"/>
            <a:endParaRPr lang="zh-CN" altLang="en-US" sz="1400" b="1">
              <a:latin typeface="Arial" panose="020B0604020202020204" pitchFamily="34" charset="0"/>
              <a:cs typeface="Arial" panose="020B0604020202020204" pitchFamily="34" charset="0"/>
            </a:endParaRPr>
          </a:p>
        </p:txBody>
      </p:sp>
      <p:pic>
        <p:nvPicPr>
          <p:cNvPr id="11" name="图片 10"/>
          <p:cNvPicPr>
            <a:picLocks noChangeAspect="1"/>
          </p:cNvPicPr>
          <p:nvPr/>
        </p:nvPicPr>
        <p:blipFill>
          <a:blip r:embed="rId4"/>
          <a:stretch>
            <a:fillRect/>
          </a:stretch>
        </p:blipFill>
        <p:spPr>
          <a:xfrm>
            <a:off x="162560" y="4730750"/>
            <a:ext cx="2571750" cy="800100"/>
          </a:xfrm>
          <a:prstGeom prst="rect">
            <a:avLst/>
          </a:prstGeom>
        </p:spPr>
      </p:pic>
      <p:sp>
        <p:nvSpPr>
          <p:cNvPr id="13" name="文本框 12"/>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2" name="图片 1"/>
          <p:cNvPicPr>
            <a:picLocks noChangeAspect="1"/>
          </p:cNvPicPr>
          <p:nvPr/>
        </p:nvPicPr>
        <p:blipFill>
          <a:blip r:embed="rId5"/>
          <a:stretch>
            <a:fillRect/>
          </a:stretch>
        </p:blipFill>
        <p:spPr>
          <a:xfrm>
            <a:off x="4130040" y="1189355"/>
            <a:ext cx="2391410" cy="255143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3330575" cy="460375"/>
          </a:xfrm>
          <a:prstGeom prst="rect">
            <a:avLst/>
          </a:prstGeom>
          <a:noFill/>
        </p:spPr>
        <p:txBody>
          <a:bodyPr wrap="none" rtlCol="0">
            <a:spAutoFit/>
          </a:bodyPr>
          <a:p>
            <a:pPr algn="l"/>
            <a:r>
              <a:rPr lang="en-US" sz="2400" b="1">
                <a:latin typeface="Arial" panose="020B0604020202020204" pitchFamily="34" charset="0"/>
                <a:cs typeface="Arial" panose="020B0604020202020204" pitchFamily="34" charset="0"/>
              </a:rPr>
              <a:t>PVC/PE for oral liquid</a:t>
            </a:r>
            <a:endParaRPr lang="en-US" sz="2400" b="1">
              <a:latin typeface="Arial" panose="020B0604020202020204" pitchFamily="34" charset="0"/>
              <a:cs typeface="Arial" panose="020B0604020202020204" pitchFamily="34" charset="0"/>
            </a:endParaRPr>
          </a:p>
        </p:txBody>
      </p:sp>
      <p:sp>
        <p:nvSpPr>
          <p:cNvPr id="10" name="文本框 9"/>
          <p:cNvSpPr txBox="1"/>
          <p:nvPr/>
        </p:nvSpPr>
        <p:spPr>
          <a:xfrm>
            <a:off x="162560" y="856615"/>
            <a:ext cx="3474085" cy="1476375"/>
          </a:xfrm>
          <a:prstGeom prst="rect">
            <a:avLst/>
          </a:prstGeom>
          <a:noFill/>
        </p:spPr>
        <p:txBody>
          <a:bodyPr wrap="square" rtlCol="0">
            <a:spAutoFit/>
          </a:bodyPr>
          <a:p>
            <a:pPr algn="l" fontAlgn="auto">
              <a:lnSpc>
                <a:spcPct val="150000"/>
              </a:lnSpc>
            </a:pPr>
            <a:r>
              <a:rPr sz="1200" b="1">
                <a:latin typeface="Arial" panose="020B0604020202020204" pitchFamily="34" charset="0"/>
                <a:cs typeface="Arial" panose="020B0604020202020204" pitchFamily="34" charset="0"/>
              </a:rPr>
              <a:t>Used mostly in the Pharmaceutical industry, PVC/PE is suitable for Oral liquid packaging, suppository packaging and other large size tablets/capsules where flexibility and deep draw packing is required.</a:t>
            </a:r>
            <a:endParaRPr sz="1200" b="1">
              <a:latin typeface="Arial" panose="020B0604020202020204" pitchFamily="34" charset="0"/>
              <a:cs typeface="Arial" panose="020B0604020202020204" pitchFamily="34" charset="0"/>
            </a:endParaRPr>
          </a:p>
        </p:txBody>
      </p:sp>
      <p:sp>
        <p:nvSpPr>
          <p:cNvPr id="12" name="文本框 11"/>
          <p:cNvSpPr txBox="1"/>
          <p:nvPr/>
        </p:nvSpPr>
        <p:spPr>
          <a:xfrm>
            <a:off x="162560" y="2385060"/>
            <a:ext cx="2794000" cy="36830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162560" y="2753360"/>
            <a:ext cx="6452235" cy="1753235"/>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sz="1200">
                <a:solidFill>
                  <a:schemeClr val="bg1">
                    <a:lumMod val="50000"/>
                  </a:schemeClr>
                </a:solidFill>
                <a:latin typeface="Arial" panose="020B0604020202020204" pitchFamily="34" charset="0"/>
                <a:cs typeface="Arial" panose="020B0604020202020204" pitchFamily="34" charset="0"/>
              </a:rPr>
              <a:t>Oxygen, water vapor and aroma barrier</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Free from plasticisers and heavy metals</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High gloss and outstanding clarity</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Wide range of transparent and opaque colours</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Outstanding thermoforming properties</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High quality heat-sealing properties &amp; flexibility</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nvGrpSpPr>
          <p:cNvPr id="472" name="组合 471"/>
          <p:cNvGrpSpPr/>
          <p:nvPr/>
        </p:nvGrpSpPr>
        <p:grpSpPr>
          <a:xfrm>
            <a:off x="3728085" y="5044440"/>
            <a:ext cx="3195955" cy="1336675"/>
            <a:chOff x="5766" y="7484"/>
            <a:chExt cx="5033" cy="2105"/>
          </a:xfrm>
        </p:grpSpPr>
        <p:sp>
          <p:nvSpPr>
            <p:cNvPr id="467" name="文本框 466"/>
            <p:cNvSpPr txBox="1"/>
            <p:nvPr/>
          </p:nvSpPr>
          <p:spPr>
            <a:xfrm>
              <a:off x="5766"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lang="zh-CN" altLang="en-US" b="1">
                <a:solidFill>
                  <a:srgbClr val="009944"/>
                </a:solidFill>
                <a:latin typeface="Arial" panose="020B0604020202020204" pitchFamily="34" charset="0"/>
                <a:cs typeface="Arial" panose="020B0604020202020204" pitchFamily="34" charset="0"/>
              </a:endParaRPr>
            </a:p>
          </p:txBody>
        </p:sp>
        <p:sp>
          <p:nvSpPr>
            <p:cNvPr id="468" name="文本框 467"/>
            <p:cNvSpPr txBox="1"/>
            <p:nvPr/>
          </p:nvSpPr>
          <p:spPr>
            <a:xfrm>
              <a:off x="5766" y="8064"/>
              <a:ext cx="4713" cy="1525"/>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zh-CN" altLang="en-US" sz="1200">
                  <a:solidFill>
                    <a:schemeClr val="bg1">
                      <a:lumMod val="50000"/>
                    </a:schemeClr>
                  </a:solidFill>
                  <a:latin typeface="Arial" panose="020B0604020202020204" pitchFamily="34" charset="0"/>
                  <a:cs typeface="Arial" panose="020B0604020202020204" pitchFamily="34" charset="0"/>
                </a:rPr>
                <a:t>Duplex blister film is PVC,</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L</a:t>
              </a:r>
              <a:r>
                <a:rPr sz="1200">
                  <a:solidFill>
                    <a:schemeClr val="bg1">
                      <a:lumMod val="50000"/>
                    </a:schemeClr>
                  </a:solidFill>
                  <a:latin typeface="Arial" panose="020B0604020202020204" pitchFamily="34" charset="0"/>
                  <a:cs typeface="Arial" panose="020B0604020202020204" pitchFamily="34" charset="0"/>
                </a:rPr>
                <a:t>aminated with PE layer.</a:t>
              </a:r>
              <a:endParaRPr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pic>
        <p:nvPicPr>
          <p:cNvPr id="3" name="图片 2"/>
          <p:cNvPicPr>
            <a:picLocks noChangeAspect="1"/>
          </p:cNvPicPr>
          <p:nvPr/>
        </p:nvPicPr>
        <p:blipFill>
          <a:blip r:embed="rId3"/>
          <a:stretch>
            <a:fillRect/>
          </a:stretch>
        </p:blipFill>
        <p:spPr>
          <a:xfrm>
            <a:off x="637540" y="5173345"/>
            <a:ext cx="2524125" cy="800100"/>
          </a:xfrm>
          <a:prstGeom prst="rect">
            <a:avLst/>
          </a:prstGeom>
        </p:spPr>
      </p:pic>
      <p:graphicFrame>
        <p:nvGraphicFramePr>
          <p:cNvPr id="5" name="表格 4"/>
          <p:cNvGraphicFramePr/>
          <p:nvPr>
            <p:custDataLst>
              <p:tags r:id="rId4"/>
            </p:custDataLst>
          </p:nvPr>
        </p:nvGraphicFramePr>
        <p:xfrm>
          <a:off x="162560" y="7122160"/>
          <a:ext cx="6452870" cy="1371600"/>
        </p:xfrm>
        <a:graphic>
          <a:graphicData uri="http://schemas.openxmlformats.org/drawingml/2006/table">
            <a:tbl>
              <a:tblPr firstRow="1" bandRow="1"/>
              <a:tblGrid>
                <a:gridCol w="972820"/>
                <a:gridCol w="1573530"/>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Color</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PVC/PE for oral liquid</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All colors can be customized</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p>
                      <a:pPr indent="0" algn="ctr" fontAlgn="ctr">
                        <a:buNone/>
                      </a:pP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0.25/0.05 (0.3)mm, 0.28/0.05 (0.33)mm or customized</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120/180/345mm or customized, Max Width:750mm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1" name="文本框 10"/>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6" name="图片 5"/>
          <p:cNvPicPr>
            <a:picLocks noChangeAspect="1"/>
          </p:cNvPicPr>
          <p:nvPr/>
        </p:nvPicPr>
        <p:blipFill>
          <a:blip r:embed="rId5"/>
          <a:stretch>
            <a:fillRect/>
          </a:stretch>
        </p:blipFill>
        <p:spPr>
          <a:xfrm>
            <a:off x="4076065" y="1062990"/>
            <a:ext cx="2183765" cy="227393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3619500" cy="460375"/>
          </a:xfrm>
          <a:prstGeom prst="rect">
            <a:avLst/>
          </a:prstGeom>
          <a:noFill/>
        </p:spPr>
        <p:txBody>
          <a:bodyPr wrap="none" rtlCol="0">
            <a:spAutoFit/>
          </a:bodyPr>
          <a:p>
            <a:pPr algn="l"/>
            <a:r>
              <a:rPr lang="en-US" sz="2400" b="1">
                <a:latin typeface="Arial" panose="020B0604020202020204" pitchFamily="34" charset="0"/>
                <a:cs typeface="Arial" panose="020B0604020202020204" pitchFamily="34" charset="0"/>
              </a:rPr>
              <a:t>PVC/PE for suppository</a:t>
            </a:r>
            <a:endParaRPr lang="en-US" sz="2400" b="1">
              <a:latin typeface="Arial" panose="020B0604020202020204" pitchFamily="34" charset="0"/>
              <a:cs typeface="Arial" panose="020B0604020202020204" pitchFamily="34" charset="0"/>
            </a:endParaRPr>
          </a:p>
        </p:txBody>
      </p:sp>
      <p:sp>
        <p:nvSpPr>
          <p:cNvPr id="10" name="文本框 9"/>
          <p:cNvSpPr txBox="1"/>
          <p:nvPr/>
        </p:nvSpPr>
        <p:spPr>
          <a:xfrm>
            <a:off x="162560" y="803910"/>
            <a:ext cx="3564890" cy="1476375"/>
          </a:xfrm>
          <a:prstGeom prst="rect">
            <a:avLst/>
          </a:prstGeom>
          <a:noFill/>
        </p:spPr>
        <p:txBody>
          <a:bodyPr wrap="square" rtlCol="0">
            <a:spAutoFit/>
          </a:bodyPr>
          <a:p>
            <a:pPr algn="l" fontAlgn="auto">
              <a:lnSpc>
                <a:spcPct val="150000"/>
              </a:lnSpc>
            </a:pPr>
            <a:r>
              <a:rPr sz="1200" b="1">
                <a:latin typeface="Arial" panose="020B0604020202020204" pitchFamily="34" charset="0"/>
                <a:cs typeface="Arial" panose="020B0604020202020204" pitchFamily="34" charset="0"/>
                <a:sym typeface="+mn-ea"/>
              </a:rPr>
              <a:t>Used mostly in the Pharmaceutical industry, PVC/PE is suitable for Oral liquid packaging, suppository packaging and other large size tablets/capsules where flexibility and deep draw packing is required.</a:t>
            </a:r>
            <a:endParaRPr lang="zh-CN" altLang="en-US" sz="1200" b="1">
              <a:latin typeface="Arial" panose="020B0604020202020204" pitchFamily="34" charset="0"/>
              <a:cs typeface="Arial" panose="020B0604020202020204" pitchFamily="34" charset="0"/>
              <a:sym typeface="+mn-ea"/>
            </a:endParaRPr>
          </a:p>
        </p:txBody>
      </p:sp>
      <p:sp>
        <p:nvSpPr>
          <p:cNvPr id="12" name="文本框 11"/>
          <p:cNvSpPr txBox="1"/>
          <p:nvPr/>
        </p:nvSpPr>
        <p:spPr>
          <a:xfrm>
            <a:off x="162560" y="2385060"/>
            <a:ext cx="2794000" cy="36830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162560" y="2753360"/>
            <a:ext cx="6452235" cy="2030095"/>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sym typeface="+mn-ea"/>
              </a:rPr>
              <a:t>Oxygen, water vapor and aroma barrier</a:t>
            </a:r>
            <a:r>
              <a:rPr lang="zh-CN" altLang="en-US" sz="1200">
                <a:solidFill>
                  <a:schemeClr val="bg1">
                    <a:lumMod val="50000"/>
                  </a:schemeClr>
                </a:solidFill>
                <a:latin typeface="Arial" panose="020B0604020202020204" pitchFamily="34" charset="0"/>
                <a:cs typeface="Arial" panose="020B0604020202020204" pitchFamily="34" charset="0"/>
                <a:sym typeface="+mn-ea"/>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sym typeface="+mn-ea"/>
              </a:rPr>
              <a:t>Free from plasticisers and heavy metals.</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sym typeface="+mn-ea"/>
              </a:rPr>
              <a:t>High gloss and outstanding clarity.</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sym typeface="+mn-ea"/>
              </a:rPr>
              <a:t>Wide range of transparent and opaque colours.</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sym typeface="+mn-ea"/>
              </a:rPr>
              <a:t>Outstanding thermoforming properties.</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sym typeface="+mn-ea"/>
              </a:rPr>
              <a:t>High quality heat-sealing properties &amp; flexibility.</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nvGrpSpPr>
          <p:cNvPr id="472" name="组合 471"/>
          <p:cNvGrpSpPr/>
          <p:nvPr/>
        </p:nvGrpSpPr>
        <p:grpSpPr>
          <a:xfrm>
            <a:off x="3728085" y="5044440"/>
            <a:ext cx="3195955" cy="1105535"/>
            <a:chOff x="5766" y="7484"/>
            <a:chExt cx="5033" cy="1741"/>
          </a:xfrm>
        </p:grpSpPr>
        <p:sp>
          <p:nvSpPr>
            <p:cNvPr id="467" name="文本框 466"/>
            <p:cNvSpPr txBox="1"/>
            <p:nvPr/>
          </p:nvSpPr>
          <p:spPr>
            <a:xfrm>
              <a:off x="5766" y="7484"/>
              <a:ext cx="5033"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468" name="文本框 467"/>
            <p:cNvSpPr txBox="1"/>
            <p:nvPr/>
          </p:nvSpPr>
          <p:spPr>
            <a:xfrm>
              <a:off x="5766" y="8064"/>
              <a:ext cx="4713" cy="1161"/>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zh-CN" altLang="en-US" sz="1400">
                  <a:solidFill>
                    <a:schemeClr val="bg1">
                      <a:lumMod val="50000"/>
                    </a:schemeClr>
                  </a:solidFill>
                  <a:latin typeface="Arial" panose="020B0604020202020204" pitchFamily="34" charset="0"/>
                  <a:cs typeface="Arial" panose="020B0604020202020204" pitchFamily="34" charset="0"/>
                  <a:sym typeface="+mn-ea"/>
                </a:rPr>
                <a:t>Duplex blister film is PVC,.</a:t>
              </a:r>
              <a:endParaRPr lang="zh-CN" altLang="en-US" sz="14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 L</a:t>
              </a:r>
              <a:r>
                <a:rPr sz="1400">
                  <a:solidFill>
                    <a:schemeClr val="bg1">
                      <a:lumMod val="50000"/>
                    </a:schemeClr>
                  </a:solidFill>
                  <a:latin typeface="Arial" panose="020B0604020202020204" pitchFamily="34" charset="0"/>
                  <a:cs typeface="Arial" panose="020B0604020202020204" pitchFamily="34" charset="0"/>
                  <a:sym typeface="+mn-ea"/>
                </a:rPr>
                <a:t>aminated with PE layer.</a:t>
              </a: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pic>
        <p:nvPicPr>
          <p:cNvPr id="2" name="图片 1"/>
          <p:cNvPicPr>
            <a:picLocks noChangeAspect="1"/>
          </p:cNvPicPr>
          <p:nvPr/>
        </p:nvPicPr>
        <p:blipFill>
          <a:blip r:embed="rId3"/>
          <a:stretch>
            <a:fillRect/>
          </a:stretch>
        </p:blipFill>
        <p:spPr>
          <a:xfrm>
            <a:off x="637540" y="5173345"/>
            <a:ext cx="2524125" cy="800100"/>
          </a:xfrm>
          <a:prstGeom prst="rect">
            <a:avLst/>
          </a:prstGeom>
        </p:spPr>
      </p:pic>
      <p:graphicFrame>
        <p:nvGraphicFramePr>
          <p:cNvPr id="4" name="表格 3"/>
          <p:cNvGraphicFramePr/>
          <p:nvPr>
            <p:custDataLst>
              <p:tags r:id="rId4"/>
            </p:custDataLst>
          </p:nvPr>
        </p:nvGraphicFramePr>
        <p:xfrm>
          <a:off x="162560" y="712216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Color</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PVC/PE for suppository </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White, Yellow</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0.13-0.18mm or customized</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50-750mm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pic>
        <p:nvPicPr>
          <p:cNvPr id="6" name="图片 5"/>
          <p:cNvPicPr>
            <a:picLocks noChangeAspect="1"/>
          </p:cNvPicPr>
          <p:nvPr/>
        </p:nvPicPr>
        <p:blipFill>
          <a:blip r:embed="rId5"/>
          <a:stretch>
            <a:fillRect/>
          </a:stretch>
        </p:blipFill>
        <p:spPr>
          <a:xfrm>
            <a:off x="3803015" y="1439545"/>
            <a:ext cx="2352675" cy="2771775"/>
          </a:xfrm>
          <a:prstGeom prst="rect">
            <a:avLst/>
          </a:prstGeom>
        </p:spPr>
      </p:pic>
      <p:sp>
        <p:nvSpPr>
          <p:cNvPr id="11" name="文本框 10"/>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3759200" cy="521970"/>
          </a:xfrm>
          <a:prstGeom prst="rect">
            <a:avLst/>
          </a:prstGeom>
          <a:noFill/>
        </p:spPr>
        <p:txBody>
          <a:bodyPr wrap="none" rtlCol="0">
            <a:spAutoFit/>
          </a:bodyPr>
          <a:p>
            <a:pPr algn="l"/>
            <a:r>
              <a:rPr lang="en-US" sz="2800" b="1">
                <a:latin typeface="Arial" panose="020B0604020202020204" pitchFamily="34" charset="0"/>
                <a:cs typeface="Arial" panose="020B0604020202020204" pitchFamily="34" charset="0"/>
              </a:rPr>
              <a:t>PVC/Aclar Laminates</a:t>
            </a:r>
            <a:endParaRPr lang="en-US" sz="2800" b="1">
              <a:latin typeface="Arial" panose="020B0604020202020204" pitchFamily="34" charset="0"/>
              <a:cs typeface="Arial" panose="020B0604020202020204" pitchFamily="34" charset="0"/>
            </a:endParaRPr>
          </a:p>
        </p:txBody>
      </p:sp>
      <p:grpSp>
        <p:nvGrpSpPr>
          <p:cNvPr id="2" name="组合 1"/>
          <p:cNvGrpSpPr/>
          <p:nvPr/>
        </p:nvGrpSpPr>
        <p:grpSpPr>
          <a:xfrm>
            <a:off x="167640" y="3679190"/>
            <a:ext cx="6592570" cy="2020570"/>
            <a:chOff x="256" y="3944"/>
            <a:chExt cx="10382" cy="3182"/>
          </a:xfrm>
        </p:grpSpPr>
        <p:sp>
          <p:nvSpPr>
            <p:cNvPr id="12" name="文本框 11"/>
            <p:cNvSpPr txBox="1"/>
            <p:nvPr/>
          </p:nvSpPr>
          <p:spPr>
            <a:xfrm>
              <a:off x="256" y="3944"/>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65"/>
              <a:ext cx="10382" cy="2761"/>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Bio-chemically inert,chemical-resistant,non-flammable,and plasticizers and stabilizers</a:t>
              </a:r>
              <a:r>
                <a:rPr lang="en-US" altLang="zh-CN" sz="1200">
                  <a:solidFill>
                    <a:schemeClr val="bg1">
                      <a:lumMod val="50000"/>
                    </a:schemeClr>
                  </a:solidFill>
                  <a:latin typeface="Arial" panose="020B0604020202020204" pitchFamily="34" charset="0"/>
                  <a:cs typeface="Arial" panose="020B0604020202020204" pitchFamily="34" charset="0"/>
                </a:rPr>
                <a:t> </a:t>
              </a:r>
              <a:r>
                <a:rPr lang="zh-CN" altLang="en-US" sz="1200">
                  <a:solidFill>
                    <a:schemeClr val="bg1">
                      <a:lumMod val="50000"/>
                    </a:schemeClr>
                  </a:solidFill>
                  <a:latin typeface="Arial" panose="020B0604020202020204" pitchFamily="34" charset="0"/>
                  <a:cs typeface="Arial" panose="020B0604020202020204" pitchFamily="34" charset="0"/>
                </a:rPr>
                <a:t>free</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Process within the same range as other thermoforming films.</a:t>
              </a:r>
              <a:endParaRPr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Highly moisture-barrier properties to protect each individual tablet or capsule“pocket”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sz="1200">
                  <a:solidFill>
                    <a:schemeClr val="bg1">
                      <a:lumMod val="50000"/>
                    </a:schemeClr>
                  </a:solidFill>
                  <a:latin typeface="Arial" panose="020B0604020202020204" pitchFamily="34" charset="0"/>
                  <a:cs typeface="Arial" panose="020B0604020202020204" pitchFamily="34" charset="0"/>
                </a:rPr>
                <a:t>No Yellowing, Crystal-clear performance, Up to 90% Less haze</a:t>
              </a:r>
              <a:endParaRPr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Excellent economical for packaging, logistic and warehousing. Maximum extend the shelf life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sp>
        <p:nvSpPr>
          <p:cNvPr id="467" name="文本框 466"/>
          <p:cNvSpPr txBox="1"/>
          <p:nvPr/>
        </p:nvSpPr>
        <p:spPr>
          <a:xfrm>
            <a:off x="162560" y="5699760"/>
            <a:ext cx="3195955" cy="36830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b="1">
                <a:solidFill>
                  <a:srgbClr val="053B95"/>
                </a:solidFill>
                <a:latin typeface="Arial" panose="020B0604020202020204" pitchFamily="34" charset="0"/>
                <a:cs typeface="Arial" panose="020B0604020202020204" pitchFamily="34" charset="0"/>
                <a:sym typeface="+mn-ea"/>
              </a:rPr>
              <a:t>Duplex: PVC/PCTFE</a:t>
            </a:r>
            <a:endParaRPr b="1">
              <a:solidFill>
                <a:srgbClr val="053B95"/>
              </a:solidFill>
              <a:latin typeface="Arial" panose="020B0604020202020204" pitchFamily="34" charset="0"/>
              <a:cs typeface="Arial" panose="020B0604020202020204" pitchFamily="34" charset="0"/>
              <a:sym typeface="+mn-ea"/>
            </a:endParaRPr>
          </a:p>
        </p:txBody>
      </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58750" y="1144905"/>
            <a:ext cx="4999355" cy="2306955"/>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PVC/Aclar@(PVC/PCTFE, PVC/PE/PCTFE) is thermoformable blister films offering high barrier to moisture, provides ten times more moisture-proof protection than transparent films such as PVC and polypropylene and completely isolate function.</a:t>
            </a:r>
            <a:endParaRPr sz="1200" b="1">
              <a:latin typeface="Arial" panose="020B0604020202020204" pitchFamily="34" charset="0"/>
              <a:cs typeface="Arial" panose="020B0604020202020204" pitchFamily="34" charset="0"/>
            </a:endParaRPr>
          </a:p>
          <a:p>
            <a:pPr algn="l">
              <a:lnSpc>
                <a:spcPct val="150000"/>
              </a:lnSpc>
              <a:buClrTx/>
              <a:buSzTx/>
              <a:buFontTx/>
            </a:pPr>
            <a:r>
              <a:rPr sz="1200" b="1">
                <a:latin typeface="Arial" panose="020B0604020202020204" pitchFamily="34" charset="0"/>
                <a:cs typeface="Arial" panose="020B0604020202020204" pitchFamily="34" charset="0"/>
              </a:rPr>
              <a:t>Whether you require mid, high, or ultra-high moisture barrier, there is an Aclar product available to provide you with the optimum balance of performance and economics for your application.</a:t>
            </a:r>
            <a:endParaRPr sz="1200" b="1">
              <a:latin typeface="Arial" panose="020B0604020202020204" pitchFamily="34" charset="0"/>
              <a:cs typeface="Arial" panose="020B0604020202020204" pitchFamily="34" charset="0"/>
            </a:endParaRPr>
          </a:p>
        </p:txBody>
      </p:sp>
      <p:graphicFrame>
        <p:nvGraphicFramePr>
          <p:cNvPr id="13" name="表格 12"/>
          <p:cNvGraphicFramePr/>
          <p:nvPr>
            <p:custDataLst>
              <p:tags r:id="rId3"/>
            </p:custDataLst>
          </p:nvPr>
        </p:nvGraphicFramePr>
        <p:xfrm>
          <a:off x="158750" y="6253480"/>
          <a:ext cx="6452871" cy="3018790"/>
        </p:xfrm>
        <a:graphic>
          <a:graphicData uri="http://schemas.openxmlformats.org/drawingml/2006/table">
            <a:tbl>
              <a:tblPr firstRow="1" bandRow="1">
                <a:tableStyleId>{71E151C5-0DC8-4F56-A25D-E954710F21CE}</a:tableStyleId>
              </a:tblPr>
              <a:tblGrid>
                <a:gridCol w="314325"/>
                <a:gridCol w="1303655"/>
                <a:gridCol w="1358900"/>
                <a:gridCol w="1308100"/>
                <a:gridCol w="1277621"/>
                <a:gridCol w="890270"/>
              </a:tblGrid>
              <a:tr h="445770">
                <a:tc gridSpan="2">
                  <a:txBody>
                    <a:bodyPr/>
                    <a:p>
                      <a:pPr algn="ctr" fontAlgn="ctr">
                        <a:buClrTx/>
                        <a:buSzTx/>
                        <a:buFontTx/>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PVC/</a:t>
                      </a:r>
                      <a:r>
                        <a:rPr lang="en-US" sz="1400" b="1">
                          <a:solidFill>
                            <a:srgbClr val="FFFFFF"/>
                          </a:solidFill>
                          <a:latin typeface="Arial" panose="020B0604020202020204" pitchFamily="34" charset="0"/>
                          <a:ea typeface="汉仪雅酷黑简" panose="00020600040101010101" charset="-122"/>
                          <a:cs typeface="Arial" panose="020B0604020202020204" pitchFamily="34" charset="0"/>
                          <a:sym typeface="+mn-ea"/>
                        </a:rPr>
                        <a:t>Aclar®</a:t>
                      </a: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 film</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solidFill>
                      <a:srgbClr val="053B95"/>
                    </a:solidFill>
                  </a:tcPr>
                </a:tc>
                <a:tc hMerge="1">
                  <a:tcPr marL="68580" marR="68580" marT="0" marB="0" vert="horz" anchor="ctr" anchorCtr="0"/>
                </a:tc>
                <a:tc>
                  <a:txBody>
                    <a:bodyPr/>
                    <a:p>
                      <a:pPr algn="ctr" fontAlgn="ctr">
                        <a:buClrTx/>
                        <a:buSzTx/>
                        <a:buFontTx/>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Structure</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solidFill>
                      <a:srgbClr val="053B95"/>
                    </a:solidFill>
                  </a:tcPr>
                </a:tc>
                <a:tc>
                  <a:txBody>
                    <a:bodyPr/>
                    <a:p>
                      <a:pPr algn="ctr" fontAlgn="ctr">
                        <a:buClrTx/>
                        <a:buSzTx/>
                        <a:buFontTx/>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solidFill>
                      <a:srgbClr val="053B95"/>
                    </a:solidFill>
                  </a:tcPr>
                </a:tc>
                <a:tc>
                  <a:txBody>
                    <a:bodyPr/>
                    <a:p>
                      <a:pPr algn="ctr" fontAlgn="ctr">
                        <a:buClrTx/>
                        <a:buSzTx/>
                        <a:buFontTx/>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Measure Unit</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solidFill>
                      <a:srgbClr val="053B95"/>
                    </a:solidFill>
                  </a:tcPr>
                </a:tc>
                <a:tc>
                  <a:txBody>
                    <a:bodyPr/>
                    <a:p>
                      <a:pPr algn="ctr" fontAlgn="ctr">
                        <a:buClrTx/>
                        <a:buSzTx/>
                        <a:buFontTx/>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WVTR</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solidFill>
                      <a:srgbClr val="053B95"/>
                    </a:solidFill>
                  </a:tcPr>
                </a:tc>
              </a:tr>
              <a:tr h="519430">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1</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Aclar®160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PCTFE/PVC250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PCTFE：15um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g/(m2·24h)</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≤0.35</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r>
              <a:tr h="519430">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2</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Aclar®20e</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PCTFE/PVC250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PCTFE：20um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g/(m2·24h)</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≤0.27</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r>
              <a:tr h="495300">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3</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Aclar®2000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PCTFE/PVC250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PCTFE：51um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g/(m2·24h)</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≤0.11</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r>
              <a:tr h="519430">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4</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Aclar®3000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PCTFE/PVC250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PCTFE：76um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g/(m2·24h)</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≤0.08</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r>
              <a:tr h="519430">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5</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Aclar®4000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PCTFE/PVC250</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PCTFE：102um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g/(m2·24h)</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c>
                  <a:txBody>
                    <a:bodyPr/>
                    <a:p>
                      <a:pPr algn="ctr" fontAlgn="ctr">
                        <a:buClrTx/>
                        <a:buSzTx/>
                        <a:buFontTx/>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≤0.06</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pic>
        <p:nvPicPr>
          <p:cNvPr id="23561" name="图片 2" descr="C:\Users\Mr.Shane Lee\AppData\Roaming\Tencent\Users\1602917825\QQ\WinTemp\RichOle\5~WNP5H(MNL}SJ}0({1KSNE.png"/>
          <p:cNvPicPr>
            <a:picLocks noChangeAspect="1" noChangeArrowheads="1"/>
          </p:cNvPicPr>
          <p:nvPr/>
        </p:nvPicPr>
        <p:blipFill>
          <a:blip r:embed="rId4"/>
          <a:srcRect/>
          <a:stretch>
            <a:fillRect/>
          </a:stretch>
        </p:blipFill>
        <p:spPr>
          <a:xfrm>
            <a:off x="4813300" y="1739265"/>
            <a:ext cx="2041525" cy="1524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 name="图片 101"/>
          <p:cNvPicPr/>
          <p:nvPr/>
        </p:nvPicPr>
        <p:blipFill>
          <a:blip r:embed="rId1"/>
          <a:stretch>
            <a:fillRect/>
          </a:stretch>
        </p:blipFill>
        <p:spPr>
          <a:xfrm>
            <a:off x="162560" y="727710"/>
            <a:ext cx="6593205" cy="76200"/>
          </a:xfrm>
          <a:prstGeom prst="rect">
            <a:avLst/>
          </a:prstGeom>
          <a:noFill/>
          <a:ln w="9525">
            <a:noFill/>
          </a:ln>
        </p:spPr>
      </p:pic>
      <p:sp>
        <p:nvSpPr>
          <p:cNvPr id="105" name="文本框 104"/>
          <p:cNvSpPr txBox="1"/>
          <p:nvPr/>
        </p:nvSpPr>
        <p:spPr>
          <a:xfrm>
            <a:off x="1680210" y="9949814"/>
            <a:ext cx="5080000" cy="937260"/>
          </a:xfrm>
          <a:prstGeom prst="rect">
            <a:avLst/>
          </a:prstGeom>
          <a:noFill/>
          <a:ln w="9525">
            <a:noFill/>
          </a:ln>
        </p:spPr>
        <p:txBody>
          <a:bodyPr>
            <a:spAutoFit/>
          </a:bodyPr>
          <a:p>
            <a:pPr indent="0"/>
            <a:r>
              <a:rPr lang="en-US" sz="1100" b="1">
                <a:solidFill>
                  <a:srgbClr val="7F7F7F"/>
                </a:solidFill>
                <a:latin typeface="Arial" panose="020B0604020202020204" pitchFamily="34" charset="0"/>
                <a:ea typeface="汉仪雅酷黑简" panose="00020600040101010101" charset="-122"/>
              </a:rPr>
              <a:t>    </a:t>
            </a:r>
            <a:endParaRPr lang="zh-CN" altLang="en-US"/>
          </a:p>
        </p:txBody>
      </p:sp>
      <p:sp>
        <p:nvSpPr>
          <p:cNvPr id="7" name="文本框 6"/>
          <p:cNvSpPr txBox="1"/>
          <p:nvPr/>
        </p:nvSpPr>
        <p:spPr>
          <a:xfrm>
            <a:off x="1680210" y="12593954"/>
            <a:ext cx="5080000" cy="1099185"/>
          </a:xfrm>
          <a:prstGeom prst="rect">
            <a:avLst/>
          </a:prstGeom>
          <a:noFill/>
          <a:ln w="9525">
            <a:noFill/>
          </a:ln>
        </p:spPr>
        <p:txBody>
          <a:bodyPr>
            <a:spAutoFit/>
          </a:bodyPr>
          <a:p>
            <a:pPr indent="0"/>
            <a:r>
              <a:rPr lang="en-US" sz="1100" b="1">
                <a:solidFill>
                  <a:srgbClr val="0000FF"/>
                </a:solidFill>
                <a:latin typeface="Arial" panose="020B0604020202020204" pitchFamily="34" charset="0"/>
                <a:ea typeface="汉仪雅酷黑简" panose="00020600040101010101" charset="-122"/>
              </a:rPr>
              <a:t> </a:t>
            </a:r>
            <a:r>
              <a:rPr lang="en-US" sz="1100" b="1">
                <a:solidFill>
                  <a:srgbClr val="7F7F7F"/>
                </a:solidFill>
                <a:latin typeface="Arial" panose="020B0604020202020204" pitchFamily="34" charset="0"/>
                <a:ea typeface="汉仪雅酷黑简" panose="00020600040101010101" charset="-122"/>
              </a:rPr>
              <a:t>   </a:t>
            </a:r>
            <a:r>
              <a:rPr lang="en-US" sz="1050" b="0">
                <a:solidFill>
                  <a:srgbClr val="7F7F7F"/>
                </a:solidFill>
                <a:latin typeface="Arial" panose="020B0604020202020204" pitchFamily="34" charset="0"/>
                <a:ea typeface="汉仪雅酷黑简" panose="00020600040101010101" charset="-122"/>
              </a:rPr>
              <a:t> </a:t>
            </a:r>
            <a:endParaRPr lang="zh-CN" altLang="en-US"/>
          </a:p>
        </p:txBody>
      </p:sp>
      <p:sp>
        <p:nvSpPr>
          <p:cNvPr id="9" name="文本框 8"/>
          <p:cNvSpPr txBox="1"/>
          <p:nvPr/>
        </p:nvSpPr>
        <p:spPr>
          <a:xfrm>
            <a:off x="162560" y="205740"/>
            <a:ext cx="2159000" cy="521970"/>
          </a:xfrm>
          <a:prstGeom prst="rect">
            <a:avLst/>
          </a:prstGeom>
          <a:noFill/>
        </p:spPr>
        <p:txBody>
          <a:bodyPr wrap="none" rtlCol="0">
            <a:spAutoFit/>
          </a:bodyPr>
          <a:p>
            <a:pPr algn="l"/>
            <a:r>
              <a:rPr lang="en-US" sz="2800" b="1">
                <a:latin typeface="Arial" panose="020B0604020202020204" pitchFamily="34" charset="0"/>
                <a:cs typeface="Arial" panose="020B0604020202020204" pitchFamily="34" charset="0"/>
              </a:rPr>
              <a:t>PTP Alu foil</a:t>
            </a:r>
            <a:endParaRPr lang="en-US" sz="2800" b="1">
              <a:latin typeface="Arial" panose="020B0604020202020204" pitchFamily="34" charset="0"/>
              <a:cs typeface="Arial" panose="020B0604020202020204" pitchFamily="34" charset="0"/>
            </a:endParaRPr>
          </a:p>
        </p:txBody>
      </p:sp>
      <p:grpSp>
        <p:nvGrpSpPr>
          <p:cNvPr id="2" name="组合 1"/>
          <p:cNvGrpSpPr/>
          <p:nvPr/>
        </p:nvGrpSpPr>
        <p:grpSpPr>
          <a:xfrm>
            <a:off x="162560" y="2697480"/>
            <a:ext cx="6452235" cy="2121535"/>
            <a:chOff x="256" y="3756"/>
            <a:chExt cx="10161" cy="3341"/>
          </a:xfrm>
        </p:grpSpPr>
        <p:sp>
          <p:nvSpPr>
            <p:cNvPr id="12" name="文本框 11"/>
            <p:cNvSpPr txBox="1"/>
            <p:nvPr/>
          </p:nvSpPr>
          <p:spPr>
            <a:xfrm>
              <a:off x="256" y="3756"/>
              <a:ext cx="4400" cy="1016"/>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Advantage</a:t>
              </a:r>
              <a:endParaRPr lang="zh-CN" altLang="en-US" b="1">
                <a:solidFill>
                  <a:srgbClr val="009944"/>
                </a:solidFill>
                <a:latin typeface="Arial" panose="020B0604020202020204" pitchFamily="34" charset="0"/>
                <a:cs typeface="Arial" panose="020B0604020202020204" pitchFamily="34" charset="0"/>
              </a:endParaRPr>
            </a:p>
            <a:p>
              <a:endParaRPr lang="zh-CN" altLang="en-US" b="1">
                <a:solidFill>
                  <a:srgbClr val="009944"/>
                </a:solidFill>
                <a:latin typeface="Arial" panose="020B0604020202020204" pitchFamily="34" charset="0"/>
                <a:cs typeface="Arial" panose="020B0604020202020204" pitchFamily="34" charset="0"/>
              </a:endParaRPr>
            </a:p>
          </p:txBody>
        </p:sp>
        <p:sp>
          <p:nvSpPr>
            <p:cNvPr id="95" name="文本框 94"/>
            <p:cNvSpPr txBox="1"/>
            <p:nvPr/>
          </p:nvSpPr>
          <p:spPr>
            <a:xfrm>
              <a:off x="256" y="4336"/>
              <a:ext cx="10161" cy="2761"/>
            </a:xfrm>
            <a:prstGeom prst="rect">
              <a:avLst/>
            </a:prstGeom>
            <a:noFill/>
          </p:spPr>
          <p:txBody>
            <a:bodyPr wrap="square" rtlCol="0">
              <a:spAutoFit/>
            </a:bodyPr>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A variety of anti-counterfeiting technologies are available</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Online detection</a:t>
              </a:r>
              <a:r>
                <a:rPr lang="en-US" altLang="zh-CN" sz="1200">
                  <a:solidFill>
                    <a:schemeClr val="bg1">
                      <a:lumMod val="50000"/>
                    </a:schemeClr>
                  </a:solidFill>
                  <a:latin typeface="Arial" panose="020B0604020202020204" pitchFamily="34" charset="0"/>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offline rejection</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Positove and negative precise overprint</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Multiple opening methods</a:t>
              </a:r>
              <a:r>
                <a:rPr lang="en-US" altLang="zh-CN" sz="1200">
                  <a:solidFill>
                    <a:schemeClr val="bg1">
                      <a:lumMod val="50000"/>
                    </a:schemeClr>
                  </a:solidFill>
                  <a:latin typeface="Arial" panose="020B0604020202020204" pitchFamily="34" charset="0"/>
                  <a:cs typeface="Arial" panose="020B0604020202020204" pitchFamily="34" charset="0"/>
                </a:rPr>
                <a:t>,</a:t>
              </a:r>
              <a:r>
                <a:rPr lang="zh-CN" altLang="en-US" sz="1200">
                  <a:solidFill>
                    <a:schemeClr val="bg1">
                      <a:lumMod val="50000"/>
                    </a:schemeClr>
                  </a:solidFill>
                  <a:latin typeface="Arial" panose="020B0604020202020204" pitchFamily="34" charset="0"/>
                  <a:cs typeface="Arial" panose="020B0604020202020204" pitchFamily="34" charset="0"/>
                </a:rPr>
                <a:t>multiple child protection designs</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r>
                <a:rPr lang="zh-CN" altLang="en-US" sz="1200">
                  <a:solidFill>
                    <a:schemeClr val="bg1">
                      <a:lumMod val="50000"/>
                    </a:schemeClr>
                  </a:solidFill>
                  <a:latin typeface="Arial" panose="020B0604020202020204" pitchFamily="34" charset="0"/>
                  <a:ea typeface="微软雅黑" panose="020B0503020204020204" charset="-122"/>
                  <a:cs typeface="Arial" panose="020B0604020202020204" pitchFamily="34" charset="0"/>
                  <a:sym typeface="+mn-ea"/>
                </a:rPr>
                <a:t>●</a:t>
              </a:r>
              <a:r>
                <a:rPr lang="zh-CN" altLang="en-US" sz="1200">
                  <a:solidFill>
                    <a:schemeClr val="bg1">
                      <a:lumMod val="50000"/>
                    </a:schemeClr>
                  </a:solidFill>
                  <a:latin typeface="Arial" panose="020B0604020202020204" pitchFamily="34" charset="0"/>
                  <a:cs typeface="Arial" panose="020B0604020202020204" pitchFamily="34" charset="0"/>
                </a:rPr>
                <a:t>We have Electronic axis foil printing machine which is rare in china</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fontAlgn="auto">
                <a:lnSpc>
                  <a:spcPct val="150000"/>
                </a:lnSpc>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grpSp>
        <p:nvGrpSpPr>
          <p:cNvPr id="472" name="组合 471"/>
          <p:cNvGrpSpPr/>
          <p:nvPr/>
        </p:nvGrpSpPr>
        <p:grpSpPr>
          <a:xfrm>
            <a:off x="3763645" y="5291455"/>
            <a:ext cx="3195955" cy="1613535"/>
            <a:chOff x="5766" y="7484"/>
            <a:chExt cx="5033" cy="2541"/>
          </a:xfrm>
        </p:grpSpPr>
        <p:sp>
          <p:nvSpPr>
            <p:cNvPr id="467" name="文本框 466"/>
            <p:cNvSpPr txBox="1"/>
            <p:nvPr/>
          </p:nvSpPr>
          <p:spPr>
            <a:xfrm>
              <a:off x="5766" y="7484"/>
              <a:ext cx="5033" cy="580"/>
            </a:xfrm>
            <a:prstGeom prst="rect">
              <a:avLst/>
            </a:prstGeom>
            <a:noFill/>
          </p:spPr>
          <p:txBody>
            <a:bodyPr wrap="square" rtlCol="0">
              <a:spAutoFit/>
            </a:bodyPr>
            <a:p>
              <a:r>
                <a:rPr lang="zh-CN" altLang="en-US" b="1">
                  <a:solidFill>
                    <a:srgbClr val="053B95"/>
                  </a:solidFill>
                  <a:latin typeface="Arial" panose="020B0604020202020204" pitchFamily="34" charset="0"/>
                  <a:cs typeface="Arial" panose="020B0604020202020204" pitchFamily="34" charset="0"/>
                  <a:sym typeface="+mn-ea"/>
                </a:rPr>
                <a:t>■ </a:t>
              </a:r>
              <a:r>
                <a:rPr lang="en-US" altLang="zh-CN" b="1">
                  <a:solidFill>
                    <a:srgbClr val="053B95"/>
                  </a:solidFill>
                  <a:latin typeface="Arial" panose="020B0604020202020204" pitchFamily="34" charset="0"/>
                  <a:cs typeface="Arial" panose="020B0604020202020204" pitchFamily="34" charset="0"/>
                  <a:sym typeface="+mn-ea"/>
                </a:rPr>
                <a:t>P</a:t>
              </a:r>
              <a:r>
                <a:rPr lang="zh-CN" altLang="en-US" b="1">
                  <a:solidFill>
                    <a:srgbClr val="053B95"/>
                  </a:solidFill>
                  <a:latin typeface="Arial" panose="020B0604020202020204" pitchFamily="34" charset="0"/>
                  <a:cs typeface="Arial" panose="020B0604020202020204" pitchFamily="34" charset="0"/>
                  <a:sym typeface="+mn-ea"/>
                </a:rPr>
                <a:t>roduct </a:t>
              </a:r>
              <a:r>
                <a:rPr lang="en-US" altLang="zh-CN" b="1">
                  <a:solidFill>
                    <a:srgbClr val="053B95"/>
                  </a:solidFill>
                  <a:latin typeface="Arial" panose="020B0604020202020204" pitchFamily="34" charset="0"/>
                  <a:cs typeface="Arial" panose="020B0604020202020204" pitchFamily="34" charset="0"/>
                  <a:sym typeface="+mn-ea"/>
                </a:rPr>
                <a:t>S</a:t>
              </a:r>
              <a:r>
                <a:rPr lang="zh-CN" altLang="en-US" b="1">
                  <a:solidFill>
                    <a:srgbClr val="053B95"/>
                  </a:solidFill>
                  <a:latin typeface="Arial" panose="020B0604020202020204" pitchFamily="34" charset="0"/>
                  <a:cs typeface="Arial" panose="020B0604020202020204" pitchFamily="34" charset="0"/>
                  <a:sym typeface="+mn-ea"/>
                </a:rPr>
                <a:t>tructure</a:t>
              </a:r>
              <a:endParaRPr lang="zh-CN" altLang="en-US" b="1">
                <a:solidFill>
                  <a:srgbClr val="009944"/>
                </a:solidFill>
                <a:latin typeface="Arial" panose="020B0604020202020204" pitchFamily="34" charset="0"/>
                <a:cs typeface="Arial" panose="020B0604020202020204" pitchFamily="34" charset="0"/>
              </a:endParaRPr>
            </a:p>
          </p:txBody>
        </p:sp>
        <p:sp>
          <p:nvSpPr>
            <p:cNvPr id="468" name="文本框 467"/>
            <p:cNvSpPr txBox="1"/>
            <p:nvPr/>
          </p:nvSpPr>
          <p:spPr>
            <a:xfrm>
              <a:off x="5772" y="8064"/>
              <a:ext cx="4713" cy="1961"/>
            </a:xfrm>
            <a:prstGeom prst="rect">
              <a:avLst/>
            </a:prstGeom>
            <a:noFill/>
          </p:spPr>
          <p:txBody>
            <a:bodyPr wrap="square" rtlCol="0">
              <a:spAutoFit/>
            </a:bodyPr>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4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rPr>
                <a:t>OP Primer</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altLang="zh-CN" sz="1200">
                  <a:solidFill>
                    <a:schemeClr val="bg1">
                      <a:lumMod val="50000"/>
                    </a:schemeClr>
                  </a:solidFill>
                  <a:latin typeface="Arial" panose="020B0604020202020204" pitchFamily="34" charset="0"/>
                  <a:cs typeface="Arial" panose="020B0604020202020204" pitchFamily="34" charset="0"/>
                </a:rPr>
                <a:t>Aluminum Foil</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r>
                <a:rPr lang="zh-CN" altLang="en-US"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a:t>
              </a:r>
              <a:r>
                <a:rPr lang="en-US" altLang="zh-CN" sz="1200">
                  <a:solidFill>
                    <a:schemeClr val="bg1">
                      <a:lumMod val="50000"/>
                    </a:schemeClr>
                  </a:solidFill>
                  <a:latin typeface="Arial" panose="020B0604020202020204" pitchFamily="34" charset="0"/>
                  <a:cs typeface="Arial" panose="020B0604020202020204" pitchFamily="34" charset="0"/>
                  <a:sym typeface="Wingdings" panose="05000000000000000000" charset="0"/>
                </a:rPr>
                <a:t> </a:t>
              </a:r>
              <a:r>
                <a:rPr lang="en-US" sz="1200">
                  <a:solidFill>
                    <a:schemeClr val="bg1">
                      <a:lumMod val="50000"/>
                    </a:schemeClr>
                  </a:solidFill>
                  <a:latin typeface="Arial" panose="020B0604020202020204" pitchFamily="34" charset="0"/>
                  <a:cs typeface="Arial" panose="020B0604020202020204" pitchFamily="34" charset="0"/>
                </a:rPr>
                <a:t>VC Lacquer</a:t>
              </a:r>
              <a:r>
                <a:rPr lang="zh-CN" altLang="en-US" sz="1200">
                  <a:solidFill>
                    <a:schemeClr val="bg1">
                      <a:lumMod val="50000"/>
                    </a:schemeClr>
                  </a:solidFill>
                  <a:latin typeface="Arial" panose="020B0604020202020204" pitchFamily="34" charset="0"/>
                  <a:cs typeface="Arial" panose="020B0604020202020204" pitchFamily="34" charset="0"/>
                </a:rPr>
                <a:t>.</a:t>
              </a:r>
              <a:endParaRPr lang="zh-CN" altLang="en-US" sz="1200">
                <a:solidFill>
                  <a:schemeClr val="bg1">
                    <a:lumMod val="50000"/>
                  </a:schemeClr>
                </a:solidFill>
                <a:latin typeface="Arial" panose="020B0604020202020204" pitchFamily="34" charset="0"/>
                <a:cs typeface="Arial" panose="020B0604020202020204" pitchFamily="34" charset="0"/>
              </a:endParaRPr>
            </a:p>
            <a:p>
              <a:pPr>
                <a:lnSpc>
                  <a:spcPct val="150000"/>
                </a:lnSpc>
                <a:buClrTx/>
                <a:buSzTx/>
                <a:buNone/>
              </a:pPr>
              <a:endParaRPr lang="zh-CN" altLang="en-US" sz="1200">
                <a:solidFill>
                  <a:schemeClr val="bg1">
                    <a:lumMod val="50000"/>
                  </a:schemeClr>
                </a:solidFill>
                <a:latin typeface="Arial" panose="020B0604020202020204" pitchFamily="34" charset="0"/>
                <a:cs typeface="Arial" panose="020B0604020202020204" pitchFamily="34" charset="0"/>
              </a:endParaRPr>
            </a:p>
          </p:txBody>
        </p:sp>
      </p:grpSp>
      <p:pic>
        <p:nvPicPr>
          <p:cNvPr id="15" name="图片 14"/>
          <p:cNvPicPr>
            <a:picLocks noChangeAspect="1"/>
          </p:cNvPicPr>
          <p:nvPr/>
        </p:nvPicPr>
        <p:blipFill>
          <a:blip r:embed="rId2"/>
          <a:stretch>
            <a:fillRect/>
          </a:stretch>
        </p:blipFill>
        <p:spPr>
          <a:xfrm>
            <a:off x="3803015" y="-20320"/>
            <a:ext cx="2621915" cy="748030"/>
          </a:xfrm>
          <a:prstGeom prst="rect">
            <a:avLst/>
          </a:prstGeom>
        </p:spPr>
      </p:pic>
      <p:sp>
        <p:nvSpPr>
          <p:cNvPr id="4" name="文本框 3"/>
          <p:cNvSpPr txBox="1"/>
          <p:nvPr/>
        </p:nvSpPr>
        <p:spPr>
          <a:xfrm>
            <a:off x="162560" y="981075"/>
            <a:ext cx="3813810" cy="922020"/>
          </a:xfrm>
          <a:prstGeom prst="rect">
            <a:avLst/>
          </a:prstGeom>
          <a:noFill/>
        </p:spPr>
        <p:txBody>
          <a:bodyPr wrap="square" rtlCol="0">
            <a:spAutoFit/>
          </a:bodyPr>
          <a:p>
            <a:pPr algn="l">
              <a:lnSpc>
                <a:spcPct val="150000"/>
              </a:lnSpc>
              <a:buClrTx/>
              <a:buSzTx/>
              <a:buFontTx/>
            </a:pPr>
            <a:r>
              <a:rPr sz="1200" b="1">
                <a:latin typeface="Arial" panose="020B0604020202020204" pitchFamily="34" charset="0"/>
                <a:cs typeface="Arial" panose="020B0604020202020204" pitchFamily="34" charset="0"/>
              </a:rPr>
              <a:t>PTP Alu foil can be heat-sealed with PVC, PVC/PVDC, Alu alu foil and other materials to package tablets, capsules and other tablets</a:t>
            </a:r>
            <a:endParaRPr sz="1200" b="1">
              <a:latin typeface="Arial" panose="020B0604020202020204" pitchFamily="34" charset="0"/>
              <a:cs typeface="Arial" panose="020B0604020202020204" pitchFamily="34" charset="0"/>
            </a:endParaRPr>
          </a:p>
        </p:txBody>
      </p:sp>
      <p:pic>
        <p:nvPicPr>
          <p:cNvPr id="6" name="图片 5"/>
          <p:cNvPicPr>
            <a:picLocks noChangeAspect="1"/>
          </p:cNvPicPr>
          <p:nvPr/>
        </p:nvPicPr>
        <p:blipFill>
          <a:blip r:embed="rId3"/>
          <a:stretch>
            <a:fillRect/>
          </a:stretch>
        </p:blipFill>
        <p:spPr>
          <a:xfrm>
            <a:off x="162560" y="5025390"/>
            <a:ext cx="3076575" cy="1476375"/>
          </a:xfrm>
          <a:prstGeom prst="rect">
            <a:avLst/>
          </a:prstGeom>
        </p:spPr>
      </p:pic>
      <p:pic>
        <p:nvPicPr>
          <p:cNvPr id="11" name="图片 10"/>
          <p:cNvPicPr>
            <a:picLocks noChangeAspect="1"/>
          </p:cNvPicPr>
          <p:nvPr/>
        </p:nvPicPr>
        <p:blipFill>
          <a:blip r:embed="rId4"/>
          <a:stretch>
            <a:fillRect/>
          </a:stretch>
        </p:blipFill>
        <p:spPr>
          <a:xfrm>
            <a:off x="4092575" y="981075"/>
            <a:ext cx="2343150" cy="2286000"/>
          </a:xfrm>
          <a:prstGeom prst="rect">
            <a:avLst/>
          </a:prstGeom>
        </p:spPr>
      </p:pic>
      <p:graphicFrame>
        <p:nvGraphicFramePr>
          <p:cNvPr id="13" name="表格 12"/>
          <p:cNvGraphicFramePr/>
          <p:nvPr>
            <p:custDataLst>
              <p:tags r:id="rId5"/>
            </p:custDataLst>
          </p:nvPr>
        </p:nvGraphicFramePr>
        <p:xfrm>
          <a:off x="162560" y="7122160"/>
          <a:ext cx="6452870" cy="1371600"/>
        </p:xfrm>
        <a:graphic>
          <a:graphicData uri="http://schemas.openxmlformats.org/drawingml/2006/table">
            <a:tbl>
              <a:tblPr firstRow="1" bandRow="1"/>
              <a:tblGrid>
                <a:gridCol w="1044575"/>
                <a:gridCol w="1501775"/>
                <a:gridCol w="1595120"/>
                <a:gridCol w="1421130"/>
                <a:gridCol w="890270"/>
              </a:tblGrid>
              <a:tr h="445770">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Item</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w="12700">
                      <a:solidFill>
                        <a:schemeClr val="tx1"/>
                      </a:solidFill>
                      <a:prstDash val="solid"/>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HSL</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Thickness</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Width</a:t>
                      </a:r>
                      <a:endParaRPr 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w="12700">
                      <a:solidFill>
                        <a:schemeClr val="tx1"/>
                      </a:solidFill>
                      <a:prstDash val="solid"/>
                    </a:lnT>
                    <a:lnB>
                      <a:noFill/>
                    </a:lnB>
                    <a:lnTlToBr>
                      <a:noFill/>
                    </a:lnTlToBr>
                    <a:lnBlToTr>
                      <a:noFill/>
                    </a:lnBlToTr>
                    <a:solidFill>
                      <a:srgbClr val="053B95"/>
                    </a:solidFill>
                  </a:tcPr>
                </a:tc>
                <a:tc>
                  <a:txBody>
                    <a:bodyPr/>
                    <a:p>
                      <a:pPr indent="0" algn="ctr" fontAlgn="ctr">
                        <a:buNone/>
                      </a:pPr>
                      <a:r>
                        <a:rPr lang="en-US" sz="1400" b="1">
                          <a:solidFill>
                            <a:srgbClr val="FFFFFF"/>
                          </a:solidFill>
                          <a:latin typeface="Arial" panose="020B0604020202020204" pitchFamily="34" charset="0"/>
                          <a:ea typeface="汉仪雅酷黑简" panose="00020600040101010101" charset="-122"/>
                          <a:cs typeface="Arial" panose="020B0604020202020204" pitchFamily="34" charset="0"/>
                        </a:rPr>
                        <a:t>ID</a:t>
                      </a:r>
                      <a:endParaRPr lang="en-US" altLang="en-US" sz="1400" b="1">
                        <a:solidFill>
                          <a:srgbClr val="FFFFFF"/>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w="12700">
                      <a:solidFill>
                        <a:schemeClr val="tx1"/>
                      </a:solidFill>
                      <a:prstDash val="solid"/>
                    </a:lnT>
                    <a:lnB>
                      <a:noFill/>
                    </a:lnB>
                    <a:lnTlToBr>
                      <a:noFill/>
                    </a:lnTlToBr>
                    <a:lnBlToTr>
                      <a:noFill/>
                    </a:lnBlToTr>
                    <a:solidFill>
                      <a:srgbClr val="053B95"/>
                    </a:solidFill>
                  </a:tcPr>
                </a:tc>
              </a:tr>
              <a:tr h="925830">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PTP Alu foil</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w="12700">
                      <a:solidFill>
                        <a:schemeClr val="tx1"/>
                      </a:solidFill>
                      <a:prstDash val="solid"/>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3-4g or 6-8g</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rPr>
                        <a:t>0.018-0.040 mm</a:t>
                      </a:r>
                      <a:endParaRPr lang="en-US" alt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rPr>
                        <a:t>50-1000mm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sym typeface="+mn-ea"/>
                      </a:endParaRPr>
                    </a:p>
                  </a:txBody>
                  <a:tcPr marL="68580" marR="68580" marT="0" marB="0" vert="horz" anchor="ctr" anchorCtr="0">
                    <a:lnL>
                      <a:noFill/>
                    </a:lnL>
                    <a:lnR>
                      <a:noFill/>
                    </a:lnR>
                    <a:lnT>
                      <a:noFill/>
                    </a:lnT>
                    <a:lnB w="12700">
                      <a:solidFill>
                        <a:schemeClr val="tx1"/>
                      </a:solidFill>
                      <a:prstDash val="solid"/>
                    </a:lnB>
                    <a:lnTlToBr>
                      <a:noFill/>
                    </a:lnTlToBr>
                    <a:lnBlToTr>
                      <a:noFill/>
                    </a:lnBlToTr>
                    <a:solidFill>
                      <a:srgbClr val="F2F2F2"/>
                    </a:solidFill>
                  </a:tcPr>
                </a:tc>
                <a:tc>
                  <a:txBody>
                    <a:bodyPr/>
                    <a:p>
                      <a:pPr indent="0" algn="ctr" fontAlgn="ctr">
                        <a:buNone/>
                      </a:pPr>
                      <a:r>
                        <a:rPr lang="en-US" sz="1200" b="1">
                          <a:solidFill>
                            <a:srgbClr val="404040"/>
                          </a:solidFill>
                          <a:latin typeface="Arial" panose="020B0604020202020204" pitchFamily="34" charset="0"/>
                          <a:ea typeface="汉仪雅酷黑简" panose="00020600040101010101" charset="-122"/>
                          <a:cs typeface="Arial" panose="020B0604020202020204" pitchFamily="34" charset="0"/>
                        </a:rPr>
                        <a:t>76/152mm</a:t>
                      </a:r>
                      <a:endParaRPr lang="en-US" sz="1200" b="1">
                        <a:solidFill>
                          <a:srgbClr val="404040"/>
                        </a:solidFill>
                        <a:latin typeface="Arial" panose="020B0604020202020204" pitchFamily="34" charset="0"/>
                        <a:ea typeface="汉仪雅酷黑简" panose="00020600040101010101" charset="-122"/>
                        <a:cs typeface="Arial" panose="020B0604020202020204" pitchFamily="34" charset="0"/>
                      </a:endParaRPr>
                    </a:p>
                  </a:txBody>
                  <a:tcPr marL="68580" marR="68580" marT="0" marB="0" vert="horz" anchor="ctr" anchorCtr="0">
                    <a:lnL>
                      <a:noFill/>
                    </a:lnL>
                    <a:lnR w="12700">
                      <a:solidFill>
                        <a:schemeClr val="tx1"/>
                      </a:solidFill>
                      <a:prstDash val="solid"/>
                    </a:lnR>
                    <a:lnT>
                      <a:noFill/>
                    </a:lnT>
                    <a:lnB w="12700">
                      <a:solidFill>
                        <a:schemeClr val="tx1"/>
                      </a:solidFill>
                      <a:prstDash val="solid"/>
                    </a:lnB>
                    <a:lnTlToBr>
                      <a:noFill/>
                    </a:lnTlToBr>
                    <a:lnBlToTr>
                      <a:noFill/>
                    </a:lnBlToTr>
                    <a:solidFill>
                      <a:srgbClr val="F2F2F2"/>
                    </a:solidFill>
                  </a:tcPr>
                </a:tc>
              </a:tr>
            </a:tbl>
          </a:graphicData>
        </a:graphic>
      </p:graphicFrame>
      <p:sp>
        <p:nvSpPr>
          <p:cNvPr id="14" name="文本框 13"/>
          <p:cNvSpPr txBox="1"/>
          <p:nvPr/>
        </p:nvSpPr>
        <p:spPr>
          <a:xfrm>
            <a:off x="1038860" y="9457690"/>
            <a:ext cx="7335520" cy="306705"/>
          </a:xfrm>
          <a:prstGeom prst="rect">
            <a:avLst/>
          </a:prstGeom>
          <a:noFill/>
        </p:spPr>
        <p:txBody>
          <a:bodyPr wrap="square" rtlCol="0">
            <a:spAutoFit/>
          </a:bodyPr>
          <a:p>
            <a:pPr algn="l"/>
            <a:r>
              <a:rPr lang="en-US" altLang="zh-CN" sz="1400">
                <a:solidFill>
                  <a:schemeClr val="bg1">
                    <a:lumMod val="50000"/>
                  </a:schemeClr>
                </a:solidFill>
                <a:effectLst/>
                <a:latin typeface="Arial" panose="020B0604020202020204" pitchFamily="34" charset="0"/>
                <a:cs typeface="Arial" panose="020B0604020202020204" pitchFamily="34" charset="0"/>
              </a:rPr>
              <a:t>YOUR PARTNER FOR ONE STOP PACKAGING MATERIALS</a:t>
            </a:r>
            <a:endParaRPr lang="en-US" altLang="zh-CN" sz="1400">
              <a:solidFill>
                <a:schemeClr val="bg1">
                  <a:lumMod val="50000"/>
                </a:schemeClr>
              </a:solidFill>
              <a:effectLst/>
              <a:latin typeface="Arial" panose="020B0604020202020204" pitchFamily="34" charset="0"/>
              <a:cs typeface="Arial" panose="020B0604020202020204" pitchFamily="34" charset="0"/>
            </a:endParaRPr>
          </a:p>
        </p:txBody>
      </p:sp>
    </p:spTree>
  </p:cSld>
  <p:clrMapOvr>
    <a:masterClrMapping/>
  </p:clrMapOvr>
</p:sld>
</file>

<file path=ppt/tags/tag1.xml><?xml version="1.0" encoding="utf-8"?>
<p:tagLst xmlns:p="http://schemas.openxmlformats.org/presentationml/2006/main">
  <p:tag name="KSO_WM_UNIT_PLACING_PICTURE_INFO" val="{&quot;code&quot;:&quot;[4]&quot;,&quot;full_picture&quot;:false,&quot;last_crop_picture&quot;:&quot;[4]&quot;,&quot;scheme&quot;:&quot;9-4&quot;,&quot;spacing&quot;:-0.5}"/>
  <p:tag name="KSO_WM_UNIT_PLACING_PICTURE" val="112743.716"/>
  <p:tag name="KSO_WM_BEAUTIFY_FLAG" val=""/>
  <p:tag name="KSO_WM_UNIT_INDEX" val=""/>
  <p:tag name="KSO_WM_UNIT_ID" val=""/>
  <p:tag name="KSO_WM_UNIT_PLACING_PICTURE_USER_VIEWPORT" val="{&quot;height&quot;:6954.034645669291,&quot;width&quot;:5153.985826771654}"/>
  <p:tag name="KSO_WM_UNIT_PLACING_PICTURE_USER_RELATIVERECTANGLE" val="{&quot;bottom&quot;:0,&quot;left&quot;:0.059,&quot;right&quot;:0.059,&quot;top&quot;:0}"/>
  <p:tag name="KSO_WM_UNIT_PLACING_PICTURE_COLLAGE_RELATIVERECTANGLE" val="{&quot;bottom&quot;:0.22154911291818094,&quot;left&quot;:0,&quot;right&quot;:0,&quot;top&quot;:0.22154911291818094}"/>
  <p:tag name="KSO_WM_UNIT_PLACING_PICTURE_COLLAGE_VIEWPORT" val="{&quot;height&quot;:3597.4734908136497,&quot;width&quot;:5428.2118110236215}"/>
</p:tagLst>
</file>

<file path=ppt/tags/tag10.xml><?xml version="1.0" encoding="utf-8"?>
<p:tagLst xmlns:p="http://schemas.openxmlformats.org/presentationml/2006/main">
  <p:tag name="KSO_WM_UNIT_TABLE_BEAUTIFY" val="smartTable{58ffc82d-521f-4a2d-914d-6ccab6879af6}"/>
  <p:tag name="TABLE_ENDDRAG_ORIGIN_RECT" val="508*173"/>
  <p:tag name="TABLE_ENDDRAG_RECT" val="12*557*508*173"/>
  <p:tag name="TABLE_EMPHASIZE_COLOR" val="16736824"/>
  <p:tag name="TABLE_SKINIDX" val="0"/>
  <p:tag name="TABLE_COLORIDX" val="3"/>
  <p:tag name="TABLE_COLOR_RGB" val="0x000000*0xFFFFFF*0x212121*0xFFFFFF*0xFF6238*0xFFD147*0xFFB57D*0xFF7A51*0xFFD791*0xFF8C6D"/>
</p:tagLst>
</file>

<file path=ppt/tags/tag11.xml><?xml version="1.0" encoding="utf-8"?>
<p:tagLst xmlns:p="http://schemas.openxmlformats.org/presentationml/2006/main">
  <p:tag name="KSO_WM_UNIT_TABLE_BEAUTIFY" val="smartTable{58ffc82d-521f-4a2d-914d-6ccab6879af6}"/>
  <p:tag name="TABLE_ENDDRAG_ORIGIN_RECT" val="508*173"/>
  <p:tag name="TABLE_ENDDRAG_RECT" val="12*557*508*173"/>
  <p:tag name="TABLE_EMPHASIZE_COLOR" val="16736824"/>
  <p:tag name="TABLE_SKINIDX" val="0"/>
  <p:tag name="TABLE_COLORIDX" val="3"/>
  <p:tag name="TABLE_COLOR_RGB" val="0x000000*0xFFFFFF*0x212121*0xFFFFFF*0xFF6238*0xFFD147*0xFFB57D*0xFF7A51*0xFFD791*0xFF8C6D"/>
</p:tagLst>
</file>

<file path=ppt/tags/tag12.xml><?xml version="1.0" encoding="utf-8"?>
<p:tagLst xmlns:p="http://schemas.openxmlformats.org/presentationml/2006/main">
  <p:tag name="KSO_WM_UNIT_TABLE_BEAUTIFY" val="smartTable{1f7f1d46-3501-4735-9531-133a9dfeebaf}"/>
</p:tagLst>
</file>

<file path=ppt/tags/tag13.xml><?xml version="1.0" encoding="utf-8"?>
<p:tagLst xmlns:p="http://schemas.openxmlformats.org/presentationml/2006/main">
  <p:tag name="KSO_WM_UNIT_TABLE_BEAUTIFY" val="smartTable{1f7f1d46-3501-4735-9531-133a9dfeebaf}"/>
</p:tagLst>
</file>

<file path=ppt/tags/tag14.xml><?xml version="1.0" encoding="utf-8"?>
<p:tagLst xmlns:p="http://schemas.openxmlformats.org/presentationml/2006/main">
  <p:tag name="KSO_WM_UNIT_TABLE_BEAUTIFY" val="smartTable{1f7f1d46-3501-4735-9531-133a9dfeebaf}"/>
</p:tagLst>
</file>

<file path=ppt/tags/tag15.xml><?xml version="1.0" encoding="utf-8"?>
<p:tagLst xmlns:p="http://schemas.openxmlformats.org/presentationml/2006/main">
  <p:tag name="KSO_WM_UNIT_TABLE_BEAUTIFY" val="smartTable{1f7f1d46-3501-4735-9531-133a9dfeebaf}"/>
</p:tagLst>
</file>

<file path=ppt/tags/tag16.xml><?xml version="1.0" encoding="utf-8"?>
<p:tagLst xmlns:p="http://schemas.openxmlformats.org/presentationml/2006/main">
  <p:tag name="KSO_WM_UNIT_TABLE_BEAUTIFY" val="smartTable{1f7f1d46-3501-4735-9531-133a9dfeebaf}"/>
</p:tagLst>
</file>

<file path=ppt/tags/tag17.xml><?xml version="1.0" encoding="utf-8"?>
<p:tagLst xmlns:p="http://schemas.openxmlformats.org/presentationml/2006/main">
  <p:tag name="KSO_WM_UNIT_TABLE_BEAUTIFY" val="smartTable{1f7f1d46-3501-4735-9531-133a9dfeebaf}"/>
</p:tagLst>
</file>

<file path=ppt/tags/tag18.xml><?xml version="1.0" encoding="utf-8"?>
<p:tagLst xmlns:p="http://schemas.openxmlformats.org/presentationml/2006/main">
  <p:tag name="KSO_WM_UNIT_TABLE_BEAUTIFY" val="smartTable{1f7f1d46-3501-4735-9531-133a9dfeebaf}"/>
</p:tagLst>
</file>

<file path=ppt/tags/tag19.xml><?xml version="1.0" encoding="utf-8"?>
<p:tagLst xmlns:p="http://schemas.openxmlformats.org/presentationml/2006/main">
  <p:tag name="KSO_WM_UNIT_TABLE_BEAUTIFY" val="smartTable{1f7f1d46-3501-4735-9531-133a9dfeebaf}"/>
</p:tagLst>
</file>

<file path=ppt/tags/tag2.xml><?xml version="1.0" encoding="utf-8"?>
<p:tagLst xmlns:p="http://schemas.openxmlformats.org/presentationml/2006/main">
  <p:tag name="KSO_WM_UNIT_PLACING_PICTURE" val="112743.716"/>
  <p:tag name="KSO_WM_BEAUTIFY_FLAG" val=""/>
  <p:tag name="KSO_WM_UNIT_TYPE" val=""/>
  <p:tag name="KSO_WM_UNIT_INDEX" val=""/>
  <p:tag name="KSO_WM_UNIT_ID" val=""/>
  <p:tag name="KSO_WM_UNIT_PLACING_PICTURE_INFO" val="{&quot;code&quot;:&quot;[4]&quot;,&quot;full_picture&quot;:false,&quot;last_crop_picture&quot;:&quot;[4]&quot;,&quot;scheme&quot;:&quot;9-4&quot;,&quot;spacing&quot;:-0.5}"/>
</p:tagLst>
</file>

<file path=ppt/tags/tag20.xml><?xml version="1.0" encoding="utf-8"?>
<p:tagLst xmlns:p="http://schemas.openxmlformats.org/presentationml/2006/main">
  <p:tag name="KSO_WM_UNIT_TABLE_BEAUTIFY" val="smartTable{1f7f1d46-3501-4735-9531-133a9dfeebaf}"/>
</p:tagLst>
</file>

<file path=ppt/tags/tag21.xml><?xml version="1.0" encoding="utf-8"?>
<p:tagLst xmlns:p="http://schemas.openxmlformats.org/presentationml/2006/main">
  <p:tag name="KSO_WM_UNIT_TABLE_BEAUTIFY" val="smartTable{1f7f1d46-3501-4735-9531-133a9dfeebaf}"/>
</p:tagLst>
</file>

<file path=ppt/tags/tag22.xml><?xml version="1.0" encoding="utf-8"?>
<p:tagLst xmlns:p="http://schemas.openxmlformats.org/presentationml/2006/main">
  <p:tag name="KSO_WM_UNIT_TABLE_BEAUTIFY" val="smartTable{1f7f1d46-3501-4735-9531-133a9dfeebaf}"/>
</p:tagLst>
</file>

<file path=ppt/tags/tag23.xml><?xml version="1.0" encoding="utf-8"?>
<p:tagLst xmlns:p="http://schemas.openxmlformats.org/presentationml/2006/main">
  <p:tag name="KSO_WM_UNIT_TABLE_BEAUTIFY" val="smartTable{1f7f1d46-3501-4735-9531-133a9dfeebaf}"/>
</p:tagLst>
</file>

<file path=ppt/tags/tag24.xml><?xml version="1.0" encoding="utf-8"?>
<p:tagLst xmlns:p="http://schemas.openxmlformats.org/presentationml/2006/main">
  <p:tag name="KSO_WM_UNIT_PLACING_PICTURE_USER_VIEWPORT" val="{&quot;height&quot;:2505,&quot;width&quot;:4680}"/>
</p:tagLst>
</file>

<file path=ppt/tags/tag25.xml><?xml version="1.0" encoding="utf-8"?>
<p:tagLst xmlns:p="http://schemas.openxmlformats.org/presentationml/2006/main">
  <p:tag name="KSO_WM_UNIT_TABLE_BEAUTIFY" val="smartTable{2007bcfa-1410-42d9-b406-7fb5e189a3ae}"/>
  <p:tag name="TABLE_ENDDRAG_ORIGIN_RECT" val="508*627"/>
  <p:tag name="TABLE_ENDDRAG_RECT" val="15*78*508*627"/>
</p:tagLst>
</file>

<file path=ppt/tags/tag26.xml><?xml version="1.0" encoding="utf-8"?>
<p:tagLst xmlns:p="http://schemas.openxmlformats.org/presentationml/2006/main">
  <p:tag name="KSO_WM_UNIT_PLACING_PICTURE_USER_VIEWPORT" val="{&quot;height&quot;:7341,&quot;width&quot;:8460}"/>
</p:tagLst>
</file>

<file path=ppt/tags/tag27.xml><?xml version="1.0" encoding="utf-8"?>
<p:tagLst xmlns:p="http://schemas.openxmlformats.org/presentationml/2006/main">
  <p:tag name="KSO_WM_UNIT_PLACING_PICTURE_USER_VIEWPORT" val="{&quot;height&quot;:7415,&quot;width&quot;:11293}"/>
</p:tagLst>
</file>

<file path=ppt/tags/tag28.xml><?xml version="1.0" encoding="utf-8"?>
<p:tagLst xmlns:p="http://schemas.openxmlformats.org/presentationml/2006/main">
  <p:tag name="COMMONDATA" val="eyJoZGlkIjoiYjBkOTgzNTIyN2M5MzJiOGIwNTNlZjE3MjUxMjExMjUifQ=="/>
</p:tagLst>
</file>

<file path=ppt/tags/tag3.xml><?xml version="1.0" encoding="utf-8"?>
<p:tagLst xmlns:p="http://schemas.openxmlformats.org/presentationml/2006/main">
  <p:tag name="KSO_WM_UNIT_PLACING_PICTURE" val="112743.716"/>
  <p:tag name="KSO_WM_BEAUTIFY_FLAG" val=""/>
  <p:tag name="KSO_WM_UNIT_TYPE" val=""/>
  <p:tag name="KSO_WM_UNIT_INDEX" val=""/>
  <p:tag name="KSO_WM_UNIT_ID" val=""/>
  <p:tag name="KSO_WM_UNIT_PLACING_PICTURE_INFO" val="{&quot;code&quot;:&quot;[4]&quot;,&quot;full_picture&quot;:false,&quot;last_crop_picture&quot;:&quot;[4]&quot;,&quot;scheme&quot;:&quot;9-4&quot;,&quot;spacing&quot;:-0.5}"/>
</p:tagLst>
</file>

<file path=ppt/tags/tag4.xml><?xml version="1.0" encoding="utf-8"?>
<p:tagLst xmlns:p="http://schemas.openxmlformats.org/presentationml/2006/main">
  <p:tag name="KSO_WM_UNIT_PLACING_PICTURE" val="112743.716"/>
  <p:tag name="KSO_WM_BEAUTIFY_FLAG" val=""/>
  <p:tag name="KSO_WM_UNIT_TYPE" val=""/>
  <p:tag name="KSO_WM_UNIT_INDEX" val=""/>
  <p:tag name="KSO_WM_UNIT_ID" val=""/>
  <p:tag name="KSO_WM_UNIT_PLACING_PICTURE_INFO" val="{&quot;code&quot;:&quot;[4]&quot;,&quot;full_picture&quot;:false,&quot;last_crop_picture&quot;:&quot;[4]&quot;,&quot;scheme&quot;:&quot;9-4&quot;,&quot;spacing&quot;:-0.5}"/>
</p:tagLst>
</file>

<file path=ppt/tags/tag5.xml><?xml version="1.0" encoding="utf-8"?>
<p:tagLst xmlns:p="http://schemas.openxmlformats.org/presentationml/2006/main">
  <p:tag name="KSO_WM_UNIT_PLACING_PICTURE" val="112743.716"/>
  <p:tag name="KSO_WM_BEAUTIFY_FLAG" val=""/>
  <p:tag name="KSO_WM_UNIT_TYPE" val=""/>
  <p:tag name="KSO_WM_UNIT_INDEX" val=""/>
  <p:tag name="KSO_WM_UNIT_ID" val=""/>
  <p:tag name="KSO_WM_UNIT_PLACING_PICTURE_INFO" val="{&quot;code&quot;:&quot;[4]&quot;,&quot;full_picture&quot;:false,&quot;last_crop_picture&quot;:&quot;[4]&quot;,&quot;scheme&quot;:&quot;9-4&quot;,&quot;spacing&quot;:-0.5}"/>
</p:tagLst>
</file>

<file path=ppt/tags/tag6.xml><?xml version="1.0" encoding="utf-8"?>
<p:tagLst xmlns:p="http://schemas.openxmlformats.org/presentationml/2006/main">
  <p:tag name="KSO_WM_UNIT_PLACING_PICTURE" val="112743.716"/>
  <p:tag name="KSO_WM_BEAUTIFY_FLAG" val=""/>
  <p:tag name="KSO_WM_UNIT_INDEX" val=""/>
  <p:tag name="KSO_WM_UNIT_ID" val=""/>
  <p:tag name="KSO_WM_UNIT_PLACING_PICTURE_INFO" val="{&quot;code&quot;:&quot;[4]&quot;,&quot;full_picture&quot;:false,&quot;last_crop_picture&quot;:&quot;[4]&quot;,&quot;scheme&quot;:&quot;9-4&quot;,&quot;spacing&quot;:-0.5}"/>
  <p:tag name="KSO_WM_UNIT_PLACING_PICTURE_USER_VIEWPORT" val="{&quot;height&quot;:5153.985826771654,&quot;width&quot;:5153.985826771654}"/>
  <p:tag name="KSO_WM_UNIT_PLACING_PICTURE_USER_RELATIVERECTANGLE" val="{&quot;bottom&quot;:0,&quot;left&quot;:0,&quot;right&quot;:0,&quot;top&quot;:0}"/>
  <p:tag name="KSO_WM_UNIT_PLACING_PICTURE_COLLAGE_RELATIVERECTANGLE" val="{&quot;bottom&quot;:0.003633523646621376,&quot;left&quot;:0,&quot;right&quot;:0,&quot;top&quot;:0.003633523646621376}"/>
  <p:tag name="KSO_WM_UNIT_PLACING_PICTURE_COLLAGE_VIEWPORT" val="{&quot;height&quot;:3597.4734908136497,&quot;width&quot;:3623.8078740157475}"/>
</p:tagLst>
</file>

<file path=ppt/tags/tag7.xml><?xml version="1.0" encoding="utf-8"?>
<p:tagLst xmlns:p="http://schemas.openxmlformats.org/presentationml/2006/main">
  <p:tag name="KSO_WM_UNIT_PLACING_PICTURE" val="112743.716"/>
  <p:tag name="KSO_WM_BEAUTIFY_FLAG" val=""/>
  <p:tag name="KSO_WM_UNIT_INDEX" val=""/>
  <p:tag name="KSO_WM_UNIT_ID" val=""/>
  <p:tag name="KSO_WM_UNIT_PLACING_PICTURE_INFO" val="{&quot;code&quot;:&quot;[4]&quot;,&quot;full_picture&quot;:false,&quot;last_crop_picture&quot;:&quot;[4]&quot;,&quot;scheme&quot;:&quot;9-4&quot;,&quot;spacing&quot;:-0.5}"/>
  <p:tag name="KSO_WM_UNIT_PLACING_PICTURE_USER_VIEWPORT" val="{&quot;height&quot;:3421.470866141732,&quot;width&quot;:2445.2976377952755}"/>
  <p:tag name="KSO_WM_UNIT_PLACING_PICTURE_USER_RELATIVERECTANGLE" val="{&quot;bottom&quot;:-0.00555,&quot;left&quot;:0.18122,&quot;right&quot;:0.18122,&quot;top&quot;:0.00555}"/>
  <p:tag name="KSO_WM_UNIT_PLACING_PICTURE_COLLAGE_RELATIVERECTANGLE" val="{&quot;bottom&quot;:-0.00555,&quot;left&quot;:0.050696557364418325,&quot;right&quot;:0.050696557364418325,&quot;top&quot;:0.00555}"/>
  <p:tag name="KSO_WM_UNIT_PLACING_PICTURE_COLLAGE_VIEWPORT" val="{&quot;height&quot;:3597.4734908136497,&quot;width&quot;:3623.8078740157475}"/>
</p:tagLst>
</file>

<file path=ppt/tags/tag8.xml><?xml version="1.0" encoding="utf-8"?>
<p:tagLst xmlns:p="http://schemas.openxmlformats.org/presentationml/2006/main">
  <p:tag name="KSO_WM_UNIT_PLACING_PICTURE" val="112743.716"/>
  <p:tag name="KSO_WM_BEAUTIFY_FLAG" val=""/>
  <p:tag name="KSO_WM_UNIT_INDEX" val=""/>
  <p:tag name="KSO_WM_UNIT_ID" val=""/>
  <p:tag name="KSO_WM_UNIT_PLACING_PICTURE_INFO" val="{&quot;code&quot;:&quot;[4]&quot;,&quot;full_picture&quot;:false,&quot;last_crop_picture&quot;:&quot;[4]&quot;,&quot;scheme&quot;:&quot;9-4&quot;,&quot;spacing&quot;:-0.5}"/>
  <p:tag name="KSO_WM_UNIT_PLACING_PICTURE_USER_VIEWPORT" val="{&quot;height&quot;:3353.9370078740158,&quot;width&quot;:2453.911811023622}"/>
  <p:tag name="KSO_WM_UNIT_PLACING_PICTURE_USER_RELATIVERECTANGLE" val="{&quot;bottom&quot;:0.00566,&quot;left&quot;:0.25164,&quot;right&quot;:0.0167,&quot;top&quot;:-0.00566}"/>
  <p:tag name="KSO_WM_UNIT_PLACING_PICTURE_COLLAGE_RELATIVERECTANGLE" val="{&quot;bottom&quot;:0.17429582179166525,&quot;left&quot;:0,&quot;right&quot;:0,&quot;top&quot;:0.16297582179166528}"/>
  <p:tag name="KSO_WM_UNIT_PLACING_PICTURE_COLLAGE_VIEWPORT" val="{&quot;height&quot;:3597.4734908136497,&quot;width&quot;:5428.2118110236215}"/>
</p:tagLst>
</file>

<file path=ppt/tags/tag9.xml><?xml version="1.0" encoding="utf-8"?>
<p:tagLst xmlns:p="http://schemas.openxmlformats.org/presentationml/2006/main">
  <p:tag name="KSO_WM_UNIT_PLACING_PICTURE" val="112743.716"/>
  <p:tag name="KSO_WM_BEAUTIFY_FLAG" val=""/>
  <p:tag name="KSO_WM_UNIT_INDEX" val=""/>
  <p:tag name="KSO_WM_UNIT_ID" val=""/>
  <p:tag name="KSO_WM_UNIT_PLACING_PICTURE_INFO" val="{&quot;code&quot;:&quot;[4]&quot;,&quot;full_picture&quot;:false,&quot;last_crop_picture&quot;:&quot;[4]&quot;,&quot;scheme&quot;:&quot;9-4&quot;,&quot;spacing&quot;:-0.5}"/>
  <p:tag name="KSO_WM_UNIT_PLACING_PICTURE_USER_VIEWPORT" val="{&quot;height&quot;:5153.985826771654,&quot;width&quot;:5153.985826771654}"/>
  <p:tag name="KSO_WM_UNIT_PLACING_PICTURE_USER_RELATIVERECTANGLE" val="{&quot;bottom&quot;:0,&quot;left&quot;:0.00157,&quot;right&quot;:0.00157,&quot;top&quot;:0}"/>
  <p:tag name="KSO_WM_UNIT_PLACING_PICTURE_COLLAGE_RELATIVERECTANGLE" val="{&quot;bottom&quot;:0.0020700235204756745,&quot;left&quot;:0,&quot;right&quot;:0,&quot;top&quot;:0.0020700235204756745}"/>
  <p:tag name="KSO_WM_UNIT_PLACING_PICTURE_COLLAGE_VIEWPORT" val="{&quot;height&quot;:3597.4734908136497,&quot;width&quot;:3623.8078740157475}"/>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17313</Words>
  <Application>WPS 演示</Application>
  <PresentationFormat>宽屏</PresentationFormat>
  <Paragraphs>1131</Paragraphs>
  <Slides>27</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27</vt:i4>
      </vt:variant>
    </vt:vector>
  </HeadingPairs>
  <TitlesOfParts>
    <vt:vector size="42" baseType="lpstr">
      <vt:lpstr>Arial</vt:lpstr>
      <vt:lpstr>宋体</vt:lpstr>
      <vt:lpstr>Wingdings</vt:lpstr>
      <vt:lpstr>汉仪雅酷黑简</vt:lpstr>
      <vt:lpstr>黑体</vt:lpstr>
      <vt:lpstr>微软雅黑</vt:lpstr>
      <vt:lpstr>Wingdings</vt:lpstr>
      <vt:lpstr>Calibri</vt:lpstr>
      <vt:lpstr>Arial Unicode MS</vt:lpstr>
      <vt:lpstr>Times New Roman</vt:lpstr>
      <vt:lpstr>等线</vt:lpstr>
      <vt:lpstr>Microsoft JhengHei UI Light</vt:lpstr>
      <vt:lpstr>Microsoft JhengHei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SEAHONEST</cp:lastModifiedBy>
  <cp:revision>41</cp:revision>
  <dcterms:created xsi:type="dcterms:W3CDTF">2022-05-06T11:47:00Z</dcterms:created>
  <dcterms:modified xsi:type="dcterms:W3CDTF">2026-04-08T07:23:23Z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FC9C4709F13946FAB942FCA08C53ADE5_13</vt:lpwstr>
  </property>
  <property fmtid="{D5CDD505-2E9C-101B-9397-08002B2CF9AE}" pid="3" name="KSOProductBuildVer">
    <vt:lpwstr>2052-12.1.0.25225</vt:lpwstr>
  </property>
</Properties>
</file>