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68" r:id="rId16"/>
    <p:sldId id="269" r:id="rId17"/>
  </p:sldIdLst>
  <p:sldSz cx="6858000" cy="990282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jpeg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6.xml"/><Relationship Id="rId1" Type="http://schemas.openxmlformats.org/officeDocument/2006/relationships/hyperlink" Target="https://www.seahonest.com" TargetMode="Externa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0.png"/><Relationship Id="rId3" Type="http://schemas.openxmlformats.org/officeDocument/2006/relationships/image" Target="../media/image18.png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7.png"/><Relationship Id="rId4" Type="http://schemas.openxmlformats.org/officeDocument/2006/relationships/image" Target="../media/image25.png"/><Relationship Id="rId3" Type="http://schemas.openxmlformats.org/officeDocument/2006/relationships/image" Target="../media/image26.png"/><Relationship Id="rId2" Type="http://schemas.openxmlformats.org/officeDocument/2006/relationships/image" Target="../media/image38.png"/><Relationship Id="rId1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7.png"/><Relationship Id="rId4" Type="http://schemas.openxmlformats.org/officeDocument/2006/relationships/image" Target="../media/image25.png"/><Relationship Id="rId3" Type="http://schemas.openxmlformats.org/officeDocument/2006/relationships/image" Target="../media/image26.pn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2.png"/><Relationship Id="rId6" Type="http://schemas.openxmlformats.org/officeDocument/2006/relationships/tags" Target="../tags/tag9.xml"/><Relationship Id="rId5" Type="http://schemas.openxmlformats.org/officeDocument/2006/relationships/image" Target="../media/image41.jpeg"/><Relationship Id="rId4" Type="http://schemas.openxmlformats.org/officeDocument/2006/relationships/tags" Target="../tags/tag8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2.pn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3.jpeg"/><Relationship Id="rId7" Type="http://schemas.openxmlformats.org/officeDocument/2006/relationships/image" Target="../media/image29.jpeg"/><Relationship Id="rId6" Type="http://schemas.openxmlformats.org/officeDocument/2006/relationships/image" Target="../media/image22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3.jpeg"/><Relationship Id="rId7" Type="http://schemas.openxmlformats.org/officeDocument/2006/relationships/image" Target="../media/image22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0"/>
          <p:cNvSpPr/>
          <p:nvPr/>
        </p:nvSpPr>
        <p:spPr>
          <a:xfrm>
            <a:off x="0" y="9273540"/>
            <a:ext cx="6858000" cy="629919"/>
          </a:xfrm>
          <a:prstGeom prst="rect">
            <a:avLst/>
          </a:prstGeom>
          <a:solidFill>
            <a:srgbClr val="A6A6A6">
              <a:alpha val="36078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196000"/>
              </a:lnSpc>
            </a:pPr>
            <a:endParaRPr sz="10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64335" algn="l" rtl="0" eaLnBrk="0">
              <a:lnSpc>
                <a:spcPts val="1915"/>
              </a:lnSpc>
            </a:pPr>
            <a:r>
              <a:rPr sz="1400" kern="0" spc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sales1@seahonest.com        </a:t>
            </a:r>
            <a:r>
              <a:rPr sz="1400" kern="0" spc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1">
                  <a:extLst>
                    <a:ext uri="{DAF060AB-1E55-43B9-8AAB-6FB025537F2F}">
                      <wpsdc:hlinkClr xmlns:wpsdc="http://www.wps.cn/officeDocument/2017/drawingmlCustomData" val="7F7F7F"/>
                      <wpsdc:folHlinkClr xmlns:wpsdc="http://www.wps.cn/officeDocument/2017/drawingmlCustomData" val="7F7F7F"/>
                      <wpsdc:hlinkUnderline xmlns:wpsdc="http://www.wps.cn/officeDocument/2017/drawingmlCustomData" val="0"/>
                    </a:ext>
                  </a:extLst>
                </a:hlinkClick>
              </a:rPr>
              <a:t>ww</a:t>
            </a:r>
            <a:r>
              <a:rPr sz="1400" kern="0" spc="-1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1">
                  <a:extLst>
                    <a:ext uri="{DAF060AB-1E55-43B9-8AAB-6FB025537F2F}">
                      <wpsdc:hlinkClr xmlns:wpsdc="http://www.wps.cn/officeDocument/2017/drawingmlCustomData" val="7F7F7F"/>
                      <wpsdc:folHlinkClr xmlns:wpsdc="http://www.wps.cn/officeDocument/2017/drawingmlCustomData" val="7F7F7F"/>
                      <wpsdc:hlinkUnderline xmlns:wpsdc="http://www.wps.cn/officeDocument/2017/drawingmlCustomData" val="0"/>
                    </a:ext>
                  </a:extLst>
                </a:hlinkClick>
              </a:rPr>
              <a:t>w.seahonest.com</a:t>
            </a:r>
            <a:endParaRPr sz="140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13485" algn="l" rtl="0" eaLnBrk="0">
              <a:lnSpc>
                <a:spcPct val="77000"/>
              </a:lnSpc>
              <a:spcBef>
                <a:spcPts val="180"/>
              </a:spcBef>
            </a:pPr>
            <a:r>
              <a:rPr sz="1400" kern="0" spc="-2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kern="0" spc="-2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任意多边形 10"/>
          <p:cNvSpPr/>
          <p:nvPr>
            <p:custDataLst>
              <p:tags r:id="rId2"/>
            </p:custDataLst>
          </p:nvPr>
        </p:nvSpPr>
        <p:spPr>
          <a:xfrm>
            <a:off x="0" y="3349932"/>
            <a:ext cx="4886325" cy="3171850"/>
          </a:xfrm>
          <a:custGeom>
            <a:avLst/>
            <a:gdLst>
              <a:gd name="connsiteX0" fmla="*/ 0 w 13680"/>
              <a:gd name="connsiteY0" fmla="*/ 0 h 8852"/>
              <a:gd name="connsiteX1" fmla="*/ 13680 w 13680"/>
              <a:gd name="connsiteY1" fmla="*/ 0 h 8852"/>
              <a:gd name="connsiteX2" fmla="*/ 8716 w 13680"/>
              <a:gd name="connsiteY2" fmla="*/ 8852 h 8852"/>
              <a:gd name="connsiteX3" fmla="*/ 0 w 13680"/>
              <a:gd name="connsiteY3" fmla="*/ 8846 h 8852"/>
              <a:gd name="connsiteX4" fmla="*/ 0 w 13680"/>
              <a:gd name="connsiteY4" fmla="*/ 0 h 8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0" h="8852">
                <a:moveTo>
                  <a:pt x="0" y="0"/>
                </a:moveTo>
                <a:lnTo>
                  <a:pt x="13680" y="0"/>
                </a:lnTo>
                <a:lnTo>
                  <a:pt x="8716" y="8852"/>
                </a:lnTo>
                <a:lnTo>
                  <a:pt x="0" y="8846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1790" b="8462"/>
          <a:stretch>
            <a:fillRect/>
          </a:stretch>
        </p:blipFill>
        <p:spPr>
          <a:xfrm>
            <a:off x="2116455" y="4038600"/>
            <a:ext cx="4741545" cy="24834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080" h="8880">
                <a:moveTo>
                  <a:pt x="4964" y="0"/>
                </a:moveTo>
                <a:lnTo>
                  <a:pt x="4964" y="0"/>
                </a:lnTo>
                <a:lnTo>
                  <a:pt x="10080" y="4"/>
                </a:lnTo>
                <a:lnTo>
                  <a:pt x="10080" y="8880"/>
                </a:lnTo>
                <a:lnTo>
                  <a:pt x="0" y="8880"/>
                </a:lnTo>
                <a:lnTo>
                  <a:pt x="4964" y="0"/>
                </a:lnTo>
                <a:close/>
              </a:path>
            </a:pathLst>
          </a:custGeom>
        </p:spPr>
      </p:pic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14354" y="4063104"/>
            <a:ext cx="2657489" cy="155662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35718" tIns="14287" rIns="35718" bIns="14287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sz="1700" spc="9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Catalogue</a:t>
            </a:r>
            <a:endParaRPr sz="1700" spc="9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sz="1700" spc="9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Consumer Packaging</a:t>
            </a:r>
            <a:endParaRPr sz="1700" spc="9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picture 1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rot="21600000">
            <a:off x="5676900" y="213359"/>
            <a:ext cx="1072895" cy="1115568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1600000">
            <a:off x="3378708" y="1328928"/>
            <a:ext cx="3372611" cy="961643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rect 242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4" name="textbox 244"/>
          <p:cNvSpPr/>
          <p:nvPr/>
        </p:nvSpPr>
        <p:spPr>
          <a:xfrm>
            <a:off x="243281" y="2812185"/>
            <a:ext cx="6196965" cy="24580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indent="8255" algn="l" rtl="0" eaLnBrk="0">
              <a:lnSpc>
                <a:spcPct val="132000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Low static electricity generation, suitable for pa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ckaging of products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requiring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low</a:t>
            </a:r>
            <a:r>
              <a:rPr sz="1200" kern="0" spc="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static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electricity.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765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It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is easy to vacuum form,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and the product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has good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anti-attack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performance.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indent="3810" algn="l" rtl="0" eaLnBrk="0">
              <a:lnSpc>
                <a:spcPct val="140000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It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has good hygienic properties and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can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directly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contacted with food without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causing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harm or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benefi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2065" algn="l" rtl="0" eaLnBrk="0">
              <a:lnSpc>
                <a:spcPct val="140000"/>
              </a:lnSpc>
              <a:spcBef>
                <a:spcPts val="290"/>
              </a:spcBef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It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is easy to be colored, and can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made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into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 different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colors</a:t>
            </a:r>
            <a:r>
              <a:rPr sz="1200" kern="0" spc="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produce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vacuum covers of different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colors.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indent="3810" algn="l" rtl="0" eaLnBrk="0">
              <a:lnSpc>
                <a:spcPct val="140000"/>
              </a:lnSpc>
              <a:spcBef>
                <a:spcPts val="29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Good hardness, this kind of shee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 material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has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better</a:t>
            </a:r>
            <a:r>
              <a:rPr sz="1200" kern="0" spc="6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hardness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compared with</a:t>
            </a:r>
            <a:r>
              <a:rPr sz="1200" kern="0" spc="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other</a:t>
            </a:r>
            <a:r>
              <a:rPr sz="1200" kern="0" spc="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sheet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 of the sam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 thickness.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aphicFrame>
        <p:nvGraphicFramePr>
          <p:cNvPr id="246" name="table 246"/>
          <p:cNvGraphicFramePr>
            <a:graphicFrameLocks noGrp="1"/>
          </p:cNvGraphicFramePr>
          <p:nvPr/>
        </p:nvGraphicFramePr>
        <p:xfrm>
          <a:off x="228600" y="7376159"/>
          <a:ext cx="6308090" cy="942340"/>
        </p:xfrm>
        <a:graphic>
          <a:graphicData uri="http://schemas.openxmlformats.org/drawingml/2006/table">
            <a:tbl>
              <a:tblPr/>
              <a:tblGrid>
                <a:gridCol w="1319530"/>
                <a:gridCol w="1413510"/>
                <a:gridCol w="1040130"/>
                <a:gridCol w="1599565"/>
                <a:gridCol w="935355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432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9085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594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5549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3700" algn="l" rtl="0" eaLnBrk="0">
                        <a:lnSpc>
                          <a:spcPct val="76000"/>
                        </a:lnSpc>
                      </a:pPr>
                      <a:r>
                        <a:rPr sz="1200" b="1" kern="0" spc="-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PS</a:t>
                      </a:r>
                      <a:r>
                        <a:rPr sz="1200" b="1" kern="0" spc="1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Film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845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0.18-1.5mm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430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75-800mm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15265" algn="l" rtl="0" eaLnBrk="0">
                        <a:lnSpc>
                          <a:spcPct val="7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White,Black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ect,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4480" algn="l" rtl="0" eaLnBrk="0">
                        <a:lnSpc>
                          <a:spcPct val="75000"/>
                        </a:lnSpc>
                        <a:spcBef>
                          <a:spcPts val="35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ld</a:t>
                      </a:r>
                      <a:r>
                        <a:rPr sz="1200" b="1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6715" algn="l" rtl="0" eaLnBrk="0">
                        <a:lnSpc>
                          <a:spcPct val="75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87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8" name="picture 2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63068" y="5408676"/>
            <a:ext cx="3256788" cy="1452371"/>
          </a:xfrm>
          <a:prstGeom prst="rect">
            <a:avLst/>
          </a:prstGeom>
        </p:spPr>
      </p:pic>
      <p:pic>
        <p:nvPicPr>
          <p:cNvPr id="250" name="picture 2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404359" y="804671"/>
            <a:ext cx="2107692" cy="1900428"/>
          </a:xfrm>
          <a:prstGeom prst="rect">
            <a:avLst/>
          </a:prstGeom>
        </p:spPr>
      </p:pic>
      <p:sp>
        <p:nvSpPr>
          <p:cNvPr id="252" name="textbox 252"/>
          <p:cNvSpPr/>
          <p:nvPr/>
        </p:nvSpPr>
        <p:spPr>
          <a:xfrm>
            <a:off x="241985" y="999464"/>
            <a:ext cx="2464435" cy="16643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algn="l" rtl="0" eaLnBrk="0">
              <a:lnSpc>
                <a:spcPct val="85000"/>
              </a:lnSpc>
            </a:pP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PS</a:t>
            </a:r>
            <a:r>
              <a:rPr sz="1700" b="1" kern="0" spc="1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Rigid</a:t>
            </a:r>
            <a:r>
              <a:rPr sz="1700" b="1" kern="0" spc="1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Film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6000"/>
              </a:lnSpc>
              <a:spcBef>
                <a:spcPts val="1535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Thickness</a:t>
            </a:r>
            <a:r>
              <a:rPr sz="1700" b="1" kern="0" spc="1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:0.18-1.5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690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Width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75-800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750" algn="l" rtl="0" eaLnBrk="0">
              <a:lnSpc>
                <a:spcPct val="76000"/>
              </a:lnSpc>
              <a:spcBef>
                <a:spcPts val="0"/>
              </a:spcBef>
            </a:pPr>
            <a:r>
              <a:rPr sz="1800" b="1" kern="0" spc="8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 </a:t>
            </a:r>
            <a:r>
              <a:rPr sz="1800" b="1" kern="0" spc="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HIPS</a:t>
            </a:r>
            <a:r>
              <a:rPr sz="1800" b="1" kern="0" spc="13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800" b="1" kern="0" spc="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8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4" name="textbox 254"/>
          <p:cNvSpPr/>
          <p:nvPr/>
        </p:nvSpPr>
        <p:spPr>
          <a:xfrm>
            <a:off x="3648481" y="5541822"/>
            <a:ext cx="2757804" cy="1201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8890" algn="l" rtl="0" eaLnBrk="0">
              <a:lnSpc>
                <a:spcPct val="135000"/>
              </a:lnSpc>
              <a:spcBef>
                <a:spcPts val="1520"/>
              </a:spcBef>
              <a:tabLst>
                <a:tab pos="16573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Low static electric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ity generation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(such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as electronic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products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...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)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" algn="l" rtl="0" eaLnBrk="0">
              <a:lnSpc>
                <a:spcPts val="1635"/>
              </a:lnSpc>
              <a:spcBef>
                <a:spcPts val="5"/>
              </a:spcBef>
              <a:tabLst>
                <a:tab pos="14287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Hot and cold drink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cup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cup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56" name="picture 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668496" y="6563028"/>
            <a:ext cx="122986" cy="117805"/>
          </a:xfrm>
          <a:prstGeom prst="rect">
            <a:avLst/>
          </a:prstGeom>
        </p:spPr>
      </p:pic>
      <p:pic>
        <p:nvPicPr>
          <p:cNvPr id="258" name="picture 2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670683" y="5985374"/>
            <a:ext cx="143997" cy="137930"/>
          </a:xfrm>
          <a:prstGeom prst="rect">
            <a:avLst/>
          </a:prstGeom>
        </p:spPr>
      </p:pic>
      <p:pic>
        <p:nvPicPr>
          <p:cNvPr id="260" name="picture 2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262" name="picture 2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264" name="textbox 264"/>
          <p:cNvSpPr/>
          <p:nvPr/>
        </p:nvSpPr>
        <p:spPr>
          <a:xfrm>
            <a:off x="267212" y="313625"/>
            <a:ext cx="1403350" cy="340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PS</a:t>
            </a:r>
            <a:r>
              <a:rPr sz="2700" b="1" kern="0" spc="1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/</a:t>
            </a: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HIPS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6" name="textbox 266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 268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0" name="textbox 270"/>
          <p:cNvSpPr/>
          <p:nvPr/>
        </p:nvSpPr>
        <p:spPr>
          <a:xfrm>
            <a:off x="247723" y="999464"/>
            <a:ext cx="5523229" cy="2930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ct val="85000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PLA/polylactic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acid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050" algn="l" rtl="0" eaLnBrk="0">
              <a:lnSpc>
                <a:spcPct val="76000"/>
              </a:lnSpc>
              <a:spcBef>
                <a:spcPts val="1235"/>
              </a:spcBef>
            </a:pP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Roll Thick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ness:0.2mm-2mm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050" algn="l" rtl="0" eaLnBrk="0">
              <a:lnSpc>
                <a:spcPct val="76000"/>
              </a:lnSpc>
              <a:spcBef>
                <a:spcPts val="1245"/>
              </a:spcBef>
            </a:pP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Roll Width: 200-850mm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  <a:spcBef>
                <a:spcPts val="1225"/>
              </a:spcBef>
            </a:pP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Sheet Thickness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2-6mm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  <a:spcBef>
                <a:spcPts val="1225"/>
              </a:spcBef>
            </a:pP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Sheet  Width: 3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00-1250mm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4615" algn="l" rtl="0" eaLnBrk="0">
              <a:lnSpc>
                <a:spcPct val="76000"/>
              </a:lnSpc>
              <a:spcBef>
                <a:spcPts val="515"/>
              </a:spcBef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</a:t>
            </a:r>
            <a:r>
              <a:rPr sz="1700" b="1" kern="0" spc="1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algn="l" rtl="0" eaLnBrk="0">
              <a:lnSpc>
                <a:spcPct val="85000"/>
              </a:lnSpc>
              <a:spcBef>
                <a:spcPts val="365"/>
              </a:spcBef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Easy thermoforming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algn="l" rtl="0" eaLnBrk="0">
              <a:lnSpc>
                <a:spcPts val="1635"/>
              </a:lnSpc>
              <a:spcBef>
                <a:spcPts val="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Reliable biological safety, biod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egradability,Good mechanical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properties and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easy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aphicFrame>
        <p:nvGraphicFramePr>
          <p:cNvPr id="272" name="table 272"/>
          <p:cNvGraphicFramePr>
            <a:graphicFrameLocks noGrp="1"/>
          </p:cNvGraphicFramePr>
          <p:nvPr/>
        </p:nvGraphicFramePr>
        <p:xfrm>
          <a:off x="228600" y="7376159"/>
          <a:ext cx="6308090" cy="2222500"/>
        </p:xfrm>
        <a:graphic>
          <a:graphicData uri="http://schemas.openxmlformats.org/drawingml/2006/table">
            <a:tbl>
              <a:tblPr/>
              <a:tblGrid>
                <a:gridCol w="1319530"/>
                <a:gridCol w="1413510"/>
                <a:gridCol w="1201420"/>
                <a:gridCol w="1438275"/>
                <a:gridCol w="935355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432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973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530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8775" algn="l" rtl="0" eaLnBrk="0">
                        <a:lnSpc>
                          <a:spcPct val="7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PLA</a:t>
                      </a:r>
                      <a:r>
                        <a:rPr sz="1200" b="1" kern="0" spc="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Roll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0449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0.2-2mm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986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200-850mm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18795" algn="l" rtl="0" eaLnBrk="0">
                        <a:lnSpc>
                          <a:spcPct val="77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Clear,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1625" indent="-145415" algn="l" rtl="0" eaLnBrk="0">
                        <a:lnSpc>
                          <a:spcPct val="88000"/>
                        </a:lnSpc>
                        <a:spcBef>
                          <a:spcPts val="140"/>
                        </a:spcBef>
                      </a:pP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White,Black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ect    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could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6070" algn="l" rtl="0" eaLnBrk="0">
                        <a:lnSpc>
                          <a:spcPct val="7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87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6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5275" algn="l" rtl="0" eaLnBrk="0">
                        <a:lnSpc>
                          <a:spcPct val="76000"/>
                        </a:lnSpc>
                      </a:pP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PLA Sheet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6545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2-6mm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986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300-1250mm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18795" algn="l" rtl="0" eaLnBrk="0">
                        <a:lnSpc>
                          <a:spcPct val="77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Clear,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1625" indent="-145415" algn="l" rtl="0" eaLnBrk="0">
                        <a:lnSpc>
                          <a:spcPct val="88000"/>
                        </a:lnSpc>
                        <a:spcBef>
                          <a:spcPts val="140"/>
                        </a:spcBef>
                      </a:pP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White,Black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ect    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could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6070" algn="l" rtl="0" eaLnBrk="0">
                        <a:lnSpc>
                          <a:spcPct val="7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4259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74" name="picture 2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921252" y="938783"/>
            <a:ext cx="2799588" cy="2532888"/>
          </a:xfrm>
          <a:prstGeom prst="rect">
            <a:avLst/>
          </a:prstGeom>
        </p:spPr>
      </p:pic>
      <p:pic>
        <p:nvPicPr>
          <p:cNvPr id="276" name="picture 2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57200" y="4698491"/>
            <a:ext cx="2194560" cy="2130552"/>
          </a:xfrm>
          <a:prstGeom prst="rect">
            <a:avLst/>
          </a:prstGeom>
        </p:spPr>
      </p:pic>
      <p:sp>
        <p:nvSpPr>
          <p:cNvPr id="278" name="textbox 278"/>
          <p:cNvSpPr/>
          <p:nvPr/>
        </p:nvSpPr>
        <p:spPr>
          <a:xfrm>
            <a:off x="3530955" y="5028107"/>
            <a:ext cx="1978025" cy="15957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8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3030" algn="l" rtl="0" eaLnBrk="0">
              <a:lnSpc>
                <a:spcPts val="1635"/>
              </a:lnSpc>
              <a:spcBef>
                <a:spcPts val="370"/>
              </a:spcBef>
              <a:tabLst>
                <a:tab pos="25654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Food trays,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Medical trays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0490" algn="l" rtl="0" eaLnBrk="0">
              <a:lnSpc>
                <a:spcPts val="1635"/>
              </a:lnSpc>
              <a:spcBef>
                <a:spcPts val="595"/>
              </a:spcBef>
              <a:tabLst>
                <a:tab pos="23304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Cup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lids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0490" algn="l" rtl="0" eaLnBrk="0">
              <a:lnSpc>
                <a:spcPts val="1635"/>
              </a:lnSpc>
              <a:spcBef>
                <a:spcPts val="525"/>
              </a:spcBef>
              <a:tabLst>
                <a:tab pos="23304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Cards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0490" algn="l" rtl="0" eaLnBrk="0">
              <a:lnSpc>
                <a:spcPct val="81000"/>
              </a:lnSpc>
              <a:spcBef>
                <a:spcPts val="5"/>
              </a:spcBef>
              <a:tabLst>
                <a:tab pos="23304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Paper fil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80" name="picture 2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641826" y="6462699"/>
            <a:ext cx="122986" cy="117805"/>
          </a:xfrm>
          <a:prstGeom prst="rect">
            <a:avLst/>
          </a:prstGeom>
        </p:spPr>
      </p:pic>
      <p:pic>
        <p:nvPicPr>
          <p:cNvPr id="282" name="picture 2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641826" y="6188379"/>
            <a:ext cx="122986" cy="117805"/>
          </a:xfrm>
          <a:prstGeom prst="rect">
            <a:avLst/>
          </a:prstGeom>
        </p:spPr>
      </p:pic>
      <p:pic>
        <p:nvPicPr>
          <p:cNvPr id="284" name="picture 2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641826" y="5914059"/>
            <a:ext cx="122986" cy="117805"/>
          </a:xfrm>
          <a:prstGeom prst="rect">
            <a:avLst/>
          </a:prstGeom>
        </p:spPr>
      </p:pic>
      <p:pic>
        <p:nvPicPr>
          <p:cNvPr id="286" name="picture 2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644013" y="5610724"/>
            <a:ext cx="143997" cy="137930"/>
          </a:xfrm>
          <a:prstGeom prst="rect">
            <a:avLst/>
          </a:prstGeom>
        </p:spPr>
      </p:pic>
      <p:pic>
        <p:nvPicPr>
          <p:cNvPr id="288" name="picture 2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sp>
        <p:nvSpPr>
          <p:cNvPr id="290" name="textbox 290"/>
          <p:cNvSpPr/>
          <p:nvPr/>
        </p:nvSpPr>
        <p:spPr>
          <a:xfrm>
            <a:off x="251358" y="4014165"/>
            <a:ext cx="2043429" cy="4648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processing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 transpar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ency and gloss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92" name="picture 2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294" name="textbox 294"/>
          <p:cNvSpPr/>
          <p:nvPr/>
        </p:nvSpPr>
        <p:spPr>
          <a:xfrm>
            <a:off x="267212" y="317885"/>
            <a:ext cx="710565" cy="335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27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6" name="textbox 296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rect 298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300" name="table 300"/>
          <p:cNvGraphicFramePr>
            <a:graphicFrameLocks noGrp="1"/>
          </p:cNvGraphicFramePr>
          <p:nvPr/>
        </p:nvGraphicFramePr>
        <p:xfrm>
          <a:off x="228600" y="7376159"/>
          <a:ext cx="6308090" cy="1856740"/>
        </p:xfrm>
        <a:graphic>
          <a:graphicData uri="http://schemas.openxmlformats.org/drawingml/2006/table">
            <a:tbl>
              <a:tblPr/>
              <a:tblGrid>
                <a:gridCol w="1319530"/>
                <a:gridCol w="1413510"/>
                <a:gridCol w="1201420"/>
                <a:gridCol w="1438275"/>
                <a:gridCol w="935355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432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973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530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100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PC</a:t>
                      </a:r>
                      <a:r>
                        <a:rPr sz="1200" b="1" kern="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1200" b="1" kern="0" spc="-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Roll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099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0.1-0.5mm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290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950mm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4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1625" indent="-142875" algn="l" rtl="0" eaLnBrk="0">
                        <a:lnSpc>
                          <a:spcPct val="88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Clear, White ect</a:t>
                      </a: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could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6070" algn="l" rtl="0" eaLnBrk="0">
                        <a:lnSpc>
                          <a:spcPct val="7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87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7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9090" algn="l" rtl="0" eaLnBrk="0">
                        <a:lnSpc>
                          <a:spcPct val="76000"/>
                        </a:lnSpc>
                      </a:pP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PC</a:t>
                      </a:r>
                      <a:r>
                        <a:rPr sz="1200" b="1" kern="0" spc="10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Sheet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099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0.5-1.5mm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290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950mm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1625" indent="-142875" algn="l" rtl="0" eaLnBrk="0">
                        <a:lnSpc>
                          <a:spcPct val="88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Clear, White ect</a:t>
                      </a: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could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6070" algn="l" rtl="0" eaLnBrk="0">
                        <a:lnSpc>
                          <a:spcPct val="7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4259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2" name="picture 3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137659" y="943356"/>
            <a:ext cx="2494788" cy="2305811"/>
          </a:xfrm>
          <a:prstGeom prst="rect">
            <a:avLst/>
          </a:prstGeom>
        </p:spPr>
      </p:pic>
      <p:pic>
        <p:nvPicPr>
          <p:cNvPr id="304" name="picture 3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33171" y="4654295"/>
            <a:ext cx="2884932" cy="1926335"/>
          </a:xfrm>
          <a:prstGeom prst="rect">
            <a:avLst/>
          </a:prstGeom>
        </p:spPr>
      </p:pic>
      <p:sp>
        <p:nvSpPr>
          <p:cNvPr id="306" name="textbox 306"/>
          <p:cNvSpPr/>
          <p:nvPr/>
        </p:nvSpPr>
        <p:spPr>
          <a:xfrm>
            <a:off x="241907" y="1299819"/>
            <a:ext cx="2514600" cy="2032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algn="l" rtl="0" eaLnBrk="0">
              <a:lnSpc>
                <a:spcPct val="85000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PC,Polycarbon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ate</a:t>
            </a:r>
            <a:r>
              <a:rPr sz="1700" b="1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Film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76000"/>
              </a:lnSpc>
              <a:spcBef>
                <a:spcPts val="1380"/>
              </a:spcBef>
            </a:pPr>
            <a:r>
              <a:rPr sz="15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Thickness</a:t>
            </a:r>
            <a:r>
              <a:rPr sz="1500" b="1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:0.1-1.5</a:t>
            </a:r>
            <a:r>
              <a:rPr sz="15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515"/>
              </a:spcBef>
            </a:pPr>
            <a:r>
              <a:rPr sz="15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Width</a:t>
            </a:r>
            <a:r>
              <a:rPr sz="1500" b="1" kern="0" spc="1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950</a:t>
            </a:r>
            <a:r>
              <a:rPr sz="15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0330" algn="l" rtl="0" eaLnBrk="0">
              <a:lnSpc>
                <a:spcPct val="77000"/>
              </a:lnSpc>
              <a:spcBef>
                <a:spcPts val="0"/>
              </a:spcBef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</a:t>
            </a:r>
            <a:r>
              <a:rPr sz="1700" b="1" kern="0" spc="1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08" name="textbox 308"/>
          <p:cNvSpPr/>
          <p:nvPr/>
        </p:nvSpPr>
        <p:spPr>
          <a:xfrm>
            <a:off x="326110" y="3593871"/>
            <a:ext cx="4686934" cy="782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 wear resistance,Low shrinkage, i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mproved flatness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Optimized textures for printing, ho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 stamping and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lamination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Tight gauge tolerance for controlled stack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tolerance after lamination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10" name="textbox 310"/>
          <p:cNvSpPr/>
          <p:nvPr/>
        </p:nvSpPr>
        <p:spPr>
          <a:xfrm>
            <a:off x="3530955" y="5028107"/>
            <a:ext cx="1823720" cy="1328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8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3030" algn="l" rtl="0" eaLnBrk="0">
              <a:lnSpc>
                <a:spcPts val="1635"/>
              </a:lnSpc>
              <a:spcBef>
                <a:spcPts val="370"/>
              </a:spcBef>
              <a:tabLst>
                <a:tab pos="25654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2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Bank Card,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ID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card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0490" algn="l" rtl="0" eaLnBrk="0">
              <a:lnSpc>
                <a:spcPct val="85000"/>
              </a:lnSpc>
              <a:spcBef>
                <a:spcPts val="910"/>
              </a:spcBef>
              <a:tabLst>
                <a:tab pos="23304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0490" algn="l" rtl="0" eaLnBrk="0">
              <a:lnSpc>
                <a:spcPct val="85000"/>
              </a:lnSpc>
              <a:spcBef>
                <a:spcPts val="5"/>
              </a:spcBef>
              <a:tabLst>
                <a:tab pos="233045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3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Thermofor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12" name="picture 3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641826" y="6188379"/>
            <a:ext cx="122986" cy="117805"/>
          </a:xfrm>
          <a:prstGeom prst="rect">
            <a:avLst/>
          </a:prstGeom>
        </p:spPr>
      </p:pic>
      <p:pic>
        <p:nvPicPr>
          <p:cNvPr id="314" name="picture 3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641826" y="5914059"/>
            <a:ext cx="122986" cy="117805"/>
          </a:xfrm>
          <a:prstGeom prst="rect">
            <a:avLst/>
          </a:prstGeom>
        </p:spPr>
      </p:pic>
      <p:pic>
        <p:nvPicPr>
          <p:cNvPr id="316" name="picture 3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644013" y="5610724"/>
            <a:ext cx="143997" cy="137930"/>
          </a:xfrm>
          <a:prstGeom prst="rect">
            <a:avLst/>
          </a:prstGeom>
        </p:spPr>
      </p:pic>
      <p:pic>
        <p:nvPicPr>
          <p:cNvPr id="318" name="picture 3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320" name="picture 3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322" name="textbox 322"/>
          <p:cNvSpPr/>
          <p:nvPr/>
        </p:nvSpPr>
        <p:spPr>
          <a:xfrm>
            <a:off x="267212" y="313625"/>
            <a:ext cx="493394" cy="340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2700" b="1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24" name="textbox 324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rect 298"/>
          <p:cNvSpPr/>
          <p:nvPr/>
        </p:nvSpPr>
        <p:spPr>
          <a:xfrm>
            <a:off x="-203835" y="7620"/>
            <a:ext cx="7061835" cy="9902825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18" name="picture 3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320" name="picture 3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322" name="textbox 322"/>
          <p:cNvSpPr/>
          <p:nvPr/>
        </p:nvSpPr>
        <p:spPr>
          <a:xfrm>
            <a:off x="163830" y="313690"/>
            <a:ext cx="4029710" cy="340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17145" algn="l" rtl="0" eaLnBrk="0">
              <a:lnSpc>
                <a:spcPts val="1915"/>
              </a:lnSpc>
              <a:spcBef>
                <a:spcPts val="100"/>
              </a:spcBef>
            </a:pPr>
            <a:r>
              <a:rPr lang="en-US" altLang="zh-CN" sz="2700" dirty="0"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High barrier laminated film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306"/>
          <p:cNvSpPr/>
          <p:nvPr/>
        </p:nvSpPr>
        <p:spPr>
          <a:xfrm>
            <a:off x="241935" y="1299845"/>
            <a:ext cx="4975225" cy="1174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8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Cosmetie,Pet medicine,perfume</a:t>
            </a:r>
            <a:endParaRPr sz="1700" b="1" kern="0" spc="70" dirty="0">
              <a:solidFill>
                <a:srgbClr val="0B1D6D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8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pesticide  packing  film</a:t>
            </a:r>
            <a:endParaRPr sz="1700" b="1" kern="0" spc="70" dirty="0">
              <a:solidFill>
                <a:srgbClr val="0B1D6D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8000"/>
              </a:lnSpc>
            </a:pP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-PVC/PE rigid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-PET/PE rgid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-PVC/EVOH/PE high barrier composite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-PET/EVOH/PE high barier composite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-PET/PE lidding film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-PET/AL/PE lidding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-PET/AL/EVOH/PE lidding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textbox 306"/>
          <p:cNvSpPr/>
          <p:nvPr/>
        </p:nvSpPr>
        <p:spPr>
          <a:xfrm>
            <a:off x="241935" y="4135120"/>
            <a:ext cx="4179570" cy="2032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8000"/>
              </a:lnSpc>
              <a:buClrTx/>
              <a:buSzTx/>
              <a:buNone/>
            </a:pPr>
            <a:endParaRPr lang="en-US" altLang="zh-CN" sz="1800" b="1" dirty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8000"/>
              </a:lnSpc>
              <a:buClrTx/>
              <a:buSzTx/>
              <a:buFontTx/>
              <a:buNone/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Beef、mutton、seafood</a:t>
            </a:r>
            <a:endParaRPr sz="1700" b="1" kern="0" spc="70" dirty="0">
              <a:solidFill>
                <a:srgbClr val="0B1D6D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8000"/>
              </a:lnSpc>
              <a:buClrTx/>
              <a:buSzTx/>
              <a:buFontTx/>
              <a:buNone/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vegetables packing film</a:t>
            </a:r>
            <a:endParaRPr sz="1700" b="1" kern="0" spc="70" dirty="0">
              <a:solidFill>
                <a:srgbClr val="0B1D6D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8000"/>
              </a:lnSpc>
              <a:buClrTx/>
              <a:buSzTx/>
              <a:buNone/>
            </a:pPr>
            <a:endParaRPr lang="en-US" altLang="zh-CN" sz="1800" b="1" dirty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  <a:buClrTx/>
              <a:buSzTx/>
              <a:buNone/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-</a:t>
            </a: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PVC/PE cold-resistant rigid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  <a:buClrTx/>
              <a:buSzTx/>
              <a:buNone/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-PET/PE rigid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  <a:buClrTx/>
              <a:buSzTx/>
              <a:buNone/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-PET/EVOH/PE rgid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ts val="2000"/>
              </a:lnSpc>
              <a:buClrTx/>
              <a:buSzTx/>
              <a:buNone/>
            </a:pPr>
            <a:r>
              <a:rPr lang="en-US" altLang="zh-CN" sz="1200" dirty="0">
                <a:latin typeface="Arial" panose="020B0604020202020204"/>
                <a:ea typeface="Arial" panose="020B0604020202020204"/>
                <a:cs typeface="Arial" panose="020B0604020202020204"/>
              </a:rPr>
              <a:t>-PVC/EVOH/PE rigid fim</a:t>
            </a:r>
            <a:endParaRPr lang="en-US" altLang="zh-CN"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4" name="IM 2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855720" y="1512570"/>
            <a:ext cx="2704465" cy="2187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63830" y="6461125"/>
            <a:ext cx="5947410" cy="20078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rect 326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28" name="picture 3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865376"/>
            <a:ext cx="6858000" cy="4709159"/>
          </a:xfrm>
          <a:prstGeom prst="rect">
            <a:avLst/>
          </a:prstGeom>
        </p:spPr>
      </p:pic>
      <p:pic>
        <p:nvPicPr>
          <p:cNvPr id="330" name="picture 3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570782"/>
            <a:ext cx="1328618" cy="525110"/>
          </a:xfrm>
          <a:prstGeom prst="rect">
            <a:avLst/>
          </a:prstGeom>
        </p:spPr>
      </p:pic>
      <p:pic>
        <p:nvPicPr>
          <p:cNvPr id="332" name="picture 3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8190203"/>
            <a:ext cx="1328618" cy="519630"/>
          </a:xfrm>
          <a:prstGeom prst="rect">
            <a:avLst/>
          </a:prstGeom>
        </p:spPr>
      </p:pic>
      <p:pic>
        <p:nvPicPr>
          <p:cNvPr id="334" name="picture 3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7380407"/>
            <a:ext cx="1317706" cy="525110"/>
          </a:xfrm>
          <a:prstGeom prst="rect">
            <a:avLst/>
          </a:prstGeom>
        </p:spPr>
      </p:pic>
      <p:sp>
        <p:nvSpPr>
          <p:cNvPr id="336" name="textbox 336"/>
          <p:cNvSpPr/>
          <p:nvPr/>
        </p:nvSpPr>
        <p:spPr>
          <a:xfrm>
            <a:off x="94599" y="6758109"/>
            <a:ext cx="5032375" cy="20656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68000"/>
              </a:lnSpc>
            </a:pPr>
            <a:r>
              <a:rPr sz="1500" b="1" kern="0" spc="3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QINGDAO:</a:t>
            </a:r>
            <a:endParaRPr sz="15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5240" algn="l" rtl="0" eaLnBrk="0">
              <a:lnSpc>
                <a:spcPct val="70000"/>
              </a:lnSpc>
              <a:spcBef>
                <a:spcPts val="700"/>
              </a:spcBef>
            </a:pP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QINGDAO</a:t>
            </a:r>
            <a:r>
              <a:rPr sz="1500" b="1" kern="0" spc="1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HAIYUE</a:t>
            </a:r>
            <a:r>
              <a:rPr sz="1500" b="1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NEW</a:t>
            </a:r>
            <a:r>
              <a:rPr sz="1500" b="1" kern="0" spc="14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MATERIALS TECHNOLOGY CO.,LTD</a:t>
            </a:r>
            <a:endParaRPr sz="15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68000"/>
              </a:lnSpc>
              <a:spcBef>
                <a:spcPts val="460"/>
              </a:spcBef>
            </a:pPr>
            <a:r>
              <a:rPr sz="1500" b="1" kern="0" spc="3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ZIBO:</a:t>
            </a:r>
            <a:endParaRPr sz="15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3335" algn="l" rtl="0" eaLnBrk="0">
              <a:lnSpc>
                <a:spcPct val="70000"/>
              </a:lnSpc>
              <a:spcBef>
                <a:spcPts val="700"/>
              </a:spcBef>
            </a:pPr>
            <a:r>
              <a:rPr sz="1500" b="1" kern="0" spc="4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SHANDONG</a:t>
            </a:r>
            <a:r>
              <a:rPr sz="1500" b="1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4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ENYOU</a:t>
            </a:r>
            <a:r>
              <a:rPr sz="1500" b="1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NEW</a:t>
            </a:r>
            <a:r>
              <a:rPr sz="1500" b="1" kern="0" spc="14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MATERIALS TECHNOLOGY CO.,LTD</a:t>
            </a:r>
            <a:endParaRPr sz="15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68000"/>
              </a:lnSpc>
              <a:spcBef>
                <a:spcPts val="455"/>
              </a:spcBef>
            </a:pPr>
            <a:r>
              <a:rPr sz="1500" b="1" kern="0" spc="3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HONGKONG:</a:t>
            </a:r>
            <a:endParaRPr sz="15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1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68000"/>
              </a:lnSpc>
            </a:pP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SEA</a:t>
            </a:r>
            <a:r>
              <a:rPr sz="1500" b="1" kern="0" spc="15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HONEST</a:t>
            </a:r>
            <a:r>
              <a:rPr sz="1500" b="1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FILM AND</a:t>
            </a:r>
            <a:r>
              <a:rPr sz="1500" b="1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FOIL CORPORATION</a:t>
            </a:r>
            <a:r>
              <a:rPr sz="1500" b="1" kern="0" spc="14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LIMITED</a:t>
            </a:r>
            <a:endParaRPr sz="15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8" name="textbox 338"/>
          <p:cNvSpPr/>
          <p:nvPr/>
        </p:nvSpPr>
        <p:spPr>
          <a:xfrm>
            <a:off x="0" y="9296400"/>
            <a:ext cx="6858000" cy="607059"/>
          </a:xfrm>
          <a:prstGeom prst="rect">
            <a:avLst/>
          </a:prstGeom>
          <a:solidFill>
            <a:srgbClr val="A6A6A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41960" algn="l" rtl="0" eaLnBrk="0">
              <a:lnSpc>
                <a:spcPct val="77000"/>
              </a:lnSpc>
            </a:pP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pSp>
        <p:nvGrpSpPr>
          <p:cNvPr id="8" name="group 8"/>
          <p:cNvGrpSpPr/>
          <p:nvPr/>
        </p:nvGrpSpPr>
        <p:grpSpPr>
          <a:xfrm rot="21600000">
            <a:off x="0" y="264788"/>
            <a:ext cx="4617068" cy="787028"/>
            <a:chOff x="0" y="0"/>
            <a:chExt cx="4617068" cy="787028"/>
          </a:xfrm>
        </p:grpSpPr>
        <p:pic>
          <p:nvPicPr>
            <p:cNvPr id="340" name="picture 3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4617068" cy="787028"/>
            </a:xfrm>
            <a:prstGeom prst="rect">
              <a:avLst/>
            </a:prstGeom>
          </p:spPr>
        </p:pic>
        <p:sp>
          <p:nvSpPr>
            <p:cNvPr id="342" name="textbox 342"/>
            <p:cNvSpPr/>
            <p:nvPr/>
          </p:nvSpPr>
          <p:spPr>
            <a:xfrm>
              <a:off x="-12700" y="-12700"/>
              <a:ext cx="4642484" cy="8794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19405" algn="l" rtl="0" eaLnBrk="0">
                <a:lnSpc>
                  <a:spcPct val="75000"/>
                </a:lnSpc>
                <a:spcBef>
                  <a:spcPts val="5"/>
                </a:spcBef>
              </a:pPr>
              <a:r>
                <a:rPr sz="2700" b="1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SEA</a:t>
              </a:r>
              <a:r>
                <a:rPr sz="2700" b="1" kern="0" spc="20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2700" b="1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HONEST</a:t>
              </a:r>
              <a:r>
                <a:rPr sz="2700" b="1" kern="0" spc="26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Branch</a:t>
              </a:r>
              <a:endParaRPr sz="3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ect 344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46" name="picture 3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4383" y="0"/>
            <a:ext cx="6833616" cy="4037075"/>
          </a:xfrm>
          <a:prstGeom prst="rect">
            <a:avLst/>
          </a:prstGeom>
        </p:spPr>
      </p:pic>
      <p:sp>
        <p:nvSpPr>
          <p:cNvPr id="348" name="textbox 348"/>
          <p:cNvSpPr/>
          <p:nvPr/>
        </p:nvSpPr>
        <p:spPr>
          <a:xfrm>
            <a:off x="2448712" y="4290542"/>
            <a:ext cx="3683000" cy="39236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algn="l" rtl="0" eaLnBrk="0">
              <a:lnSpc>
                <a:spcPct val="102000"/>
              </a:lnSpc>
            </a:pP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Manufacturer-No</a:t>
            </a:r>
            <a:r>
              <a:rPr sz="1200" kern="0" spc="10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1,</a:t>
            </a:r>
            <a:r>
              <a:rPr sz="1200" kern="0" spc="17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Lutai</a:t>
            </a:r>
            <a:r>
              <a:rPr sz="1200" kern="0" spc="17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Road,</a:t>
            </a:r>
            <a:r>
              <a:rPr sz="1200" kern="0" spc="10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6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Zhangdian</a:t>
            </a:r>
            <a:r>
              <a:rPr sz="12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                   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District</a:t>
            </a:r>
            <a:r>
              <a:rPr sz="1200" kern="0" spc="8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,Shandong</a:t>
            </a:r>
            <a:r>
              <a:rPr sz="1200" kern="0" spc="18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Provice,</a:t>
            </a:r>
            <a:r>
              <a:rPr sz="1200" kern="0" spc="12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China</a:t>
            </a:r>
            <a:r>
              <a:rPr sz="1200" kern="0" spc="1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(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Mainland)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17145" indent="-3810" algn="l" rtl="0" eaLnBrk="0">
              <a:lnSpc>
                <a:spcPct val="107000"/>
              </a:lnSpc>
              <a:spcBef>
                <a:spcPts val="1365"/>
              </a:spcBef>
            </a:pPr>
            <a:r>
              <a:rPr sz="11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Trading</a:t>
            </a:r>
            <a:r>
              <a:rPr sz="1100" kern="0" spc="1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Office-1 /</a:t>
            </a:r>
            <a:r>
              <a:rPr sz="1100" kern="0" spc="19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F</a:t>
            </a:r>
            <a:r>
              <a:rPr sz="1100" kern="0" spc="20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E</a:t>
            </a:r>
            <a:r>
              <a:rPr sz="1100" kern="0" spc="-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ast</a:t>
            </a:r>
            <a:r>
              <a:rPr sz="1100" kern="0" spc="20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-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Building</a:t>
            </a:r>
            <a:r>
              <a:rPr sz="1100" kern="0" spc="20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-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No.</a:t>
            </a:r>
            <a:r>
              <a:rPr sz="1100" kern="0" spc="1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-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45</a:t>
            </a:r>
            <a:r>
              <a:rPr sz="1100" kern="0" spc="19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-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Beijing</a:t>
            </a:r>
            <a:r>
              <a:rPr sz="1100" kern="0" spc="20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100" kern="0" spc="-1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Road</a:t>
            </a:r>
            <a:r>
              <a:rPr sz="11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Qianwan</a:t>
            </a:r>
            <a:r>
              <a:rPr sz="1200" kern="0" spc="17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Bonded</a:t>
            </a:r>
            <a:r>
              <a:rPr sz="1200" kern="0" spc="17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Port</a:t>
            </a:r>
            <a:r>
              <a:rPr sz="1200" kern="0" spc="9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Area,</a:t>
            </a:r>
            <a:r>
              <a:rPr sz="1200" kern="0" spc="12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Qingd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ao</a:t>
            </a:r>
            <a:r>
              <a:rPr sz="1200" kern="0" spc="13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City,</a:t>
            </a:r>
            <a:r>
              <a:rPr sz="1200" kern="0" spc="1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Shandong</a:t>
            </a:r>
            <a:r>
              <a:rPr sz="1200" kern="0" spc="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 </a:t>
            </a:r>
            <a:r>
              <a:rPr sz="1200" kern="0" spc="-3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Province,China(Mai</a:t>
            </a:r>
            <a:r>
              <a:rPr sz="1200" kern="0" spc="-40" dirty="0">
                <a:solidFill>
                  <a:srgbClr val="808080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nland)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510"/>
              </a:lnSpc>
              <a:spcBef>
                <a:spcPts val="370"/>
              </a:spcBef>
            </a:pPr>
            <a:r>
              <a:rPr lang="en-US" sz="1200" kern="0" spc="1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Lucy</a:t>
            </a:r>
            <a:r>
              <a:rPr sz="1200" kern="0" spc="1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en-US" sz="1200" kern="0" spc="1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Song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13335" algn="l" rtl="0" eaLnBrk="0">
              <a:lnSpc>
                <a:spcPts val="1510"/>
              </a:lnSpc>
              <a:spcBef>
                <a:spcPts val="215"/>
              </a:spcBef>
            </a:pP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Tel:</a:t>
            </a:r>
            <a:r>
              <a:rPr sz="1200" kern="0" spc="18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+86-132853</a:t>
            </a:r>
            <a:r>
              <a:rPr sz="1200" kern="0" spc="-6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3</a:t>
            </a:r>
            <a:r>
              <a:rPr lang="en-US" sz="1200" kern="0" spc="-6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8893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12700" algn="l" rtl="0" eaLnBrk="0">
              <a:lnSpc>
                <a:spcPts val="1510"/>
              </a:lnSpc>
              <a:spcBef>
                <a:spcPts val="215"/>
              </a:spcBef>
            </a:pP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Whatsapp/Wechat:</a:t>
            </a:r>
            <a:r>
              <a:rPr sz="1200" kern="0" spc="19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+86-</a:t>
            </a: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  <a:sym typeface="+mn-ea"/>
              </a:rPr>
              <a:t>132853</a:t>
            </a:r>
            <a:r>
              <a:rPr sz="1200" kern="0" spc="-6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  <a:sym typeface="+mn-ea"/>
              </a:rPr>
              <a:t>3</a:t>
            </a:r>
            <a:r>
              <a:rPr lang="en-US" sz="1200" kern="0" spc="-6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  <a:sym typeface="+mn-ea"/>
              </a:rPr>
              <a:t>8893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23495" algn="l" rtl="0" eaLnBrk="0">
              <a:lnSpc>
                <a:spcPts val="1510"/>
              </a:lnSpc>
              <a:spcBef>
                <a:spcPts val="215"/>
              </a:spcBef>
            </a:pP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Mail: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service@s</a:t>
            </a: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eahonest.com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algn="l" rtl="0" eaLnBrk="0">
              <a:lnSpc>
                <a:spcPct val="16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510"/>
              </a:lnSpc>
              <a:spcBef>
                <a:spcPts val="365"/>
              </a:spcBef>
            </a:pP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Aggie</a:t>
            </a:r>
            <a:r>
              <a:rPr sz="1200" kern="0" spc="1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Wang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23495" algn="l" rtl="0" eaLnBrk="0">
              <a:lnSpc>
                <a:spcPts val="1510"/>
              </a:lnSpc>
              <a:spcBef>
                <a:spcPts val="215"/>
              </a:spcBef>
            </a:pP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Mail: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service@s</a:t>
            </a: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eahonest.com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algn="l" rtl="0" eaLnBrk="0">
              <a:lnSpc>
                <a:spcPct val="16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ts val="1510"/>
              </a:lnSpc>
              <a:spcBef>
                <a:spcPts val="360"/>
              </a:spcBef>
            </a:pP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Tel:</a:t>
            </a:r>
            <a:r>
              <a:rPr sz="1200" kern="0" spc="18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+86-5</a:t>
            </a:r>
            <a:r>
              <a:rPr sz="1200" kern="0" spc="-6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33-8170778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23495" algn="l" rtl="0" eaLnBrk="0">
              <a:lnSpc>
                <a:spcPts val="1510"/>
              </a:lnSpc>
              <a:spcBef>
                <a:spcPts val="215"/>
              </a:spcBef>
            </a:pP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Mail:</a:t>
            </a:r>
            <a:r>
              <a:rPr sz="1200" kern="0" spc="16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sales@seahonest.com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  <a:p>
            <a:pPr marL="12700" algn="l" rtl="0" eaLnBrk="0">
              <a:lnSpc>
                <a:spcPts val="1510"/>
              </a:lnSpc>
              <a:spcBef>
                <a:spcPts val="215"/>
              </a:spcBef>
            </a:pP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Web: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www.s</a:t>
            </a:r>
            <a:r>
              <a:rPr sz="1200" kern="0" spc="-4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eahonest.com</a:t>
            </a:r>
            <a:endParaRPr sz="12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350" name="textbox 350"/>
          <p:cNvSpPr/>
          <p:nvPr/>
        </p:nvSpPr>
        <p:spPr>
          <a:xfrm>
            <a:off x="335584" y="4344644"/>
            <a:ext cx="1708785" cy="3438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Office Ad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dress: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1130" algn="l" rtl="0" eaLnBrk="0">
              <a:lnSpc>
                <a:spcPct val="83000"/>
              </a:lnSpc>
              <a:spcBef>
                <a:spcPts val="520"/>
              </a:spcBef>
            </a:pP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Sales</a:t>
            </a:r>
            <a:r>
              <a:rPr sz="1700" b="1" kern="0" spc="2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Dept: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0495" algn="l" rtl="0" eaLnBrk="0">
              <a:lnSpc>
                <a:spcPct val="83000"/>
              </a:lnSpc>
              <a:spcBef>
                <a:spcPts val="450"/>
              </a:spcBef>
            </a:pP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Service</a:t>
            </a:r>
            <a:r>
              <a:rPr sz="1500" b="1" kern="0" spc="1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Dept: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5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5570" algn="l" rtl="0" eaLnBrk="0">
              <a:lnSpc>
                <a:spcPct val="85000"/>
              </a:lnSpc>
              <a:spcBef>
                <a:spcPts val="0"/>
              </a:spcBef>
            </a:pPr>
            <a:r>
              <a:rPr sz="15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Company</a:t>
            </a:r>
            <a:r>
              <a:rPr sz="1500" b="1" kern="0" spc="1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5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</a:t>
            </a:r>
            <a:r>
              <a:rPr sz="15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fo: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52" name="rect 352"/>
          <p:cNvSpPr/>
          <p:nvPr/>
        </p:nvSpPr>
        <p:spPr>
          <a:xfrm>
            <a:off x="0" y="9296400"/>
            <a:ext cx="6858000" cy="607059"/>
          </a:xfrm>
          <a:prstGeom prst="rect">
            <a:avLst/>
          </a:prstGeom>
          <a:solidFill>
            <a:srgbClr val="A6A6A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54" name="picture 3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556759" y="0"/>
            <a:ext cx="2301240" cy="620268"/>
          </a:xfrm>
          <a:prstGeom prst="rect">
            <a:avLst/>
          </a:prstGeom>
        </p:spPr>
      </p:pic>
      <p:sp>
        <p:nvSpPr>
          <p:cNvPr id="356" name="textbox 356"/>
          <p:cNvSpPr/>
          <p:nvPr/>
        </p:nvSpPr>
        <p:spPr>
          <a:xfrm>
            <a:off x="429795" y="9527578"/>
            <a:ext cx="4946015" cy="189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58" name="textbox 358"/>
          <p:cNvSpPr/>
          <p:nvPr/>
        </p:nvSpPr>
        <p:spPr>
          <a:xfrm>
            <a:off x="297988" y="419036"/>
            <a:ext cx="1859914" cy="3435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505"/>
              </a:lnSpc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Contact</a:t>
            </a:r>
            <a:r>
              <a:rPr sz="2700" b="1" kern="0" spc="2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200" kern="0" spc="0" dirty="0">
                <a:solidFill>
                  <a:srgbClr val="091968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</a:t>
            </a:r>
            <a:endParaRPr sz="3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60" name="picture 3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479035" y="8724900"/>
            <a:ext cx="403859" cy="405383"/>
          </a:xfrm>
          <a:prstGeom prst="rect">
            <a:avLst/>
          </a:prstGeom>
        </p:spPr>
      </p:pic>
      <p:pic>
        <p:nvPicPr>
          <p:cNvPr id="362" name="picture 3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397251" y="8724899"/>
            <a:ext cx="376427" cy="376427"/>
          </a:xfrm>
          <a:prstGeom prst="rect">
            <a:avLst/>
          </a:prstGeom>
        </p:spPr>
      </p:pic>
      <p:pic>
        <p:nvPicPr>
          <p:cNvPr id="364" name="picture 3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092195" y="8726423"/>
            <a:ext cx="376427" cy="376427"/>
          </a:xfrm>
          <a:prstGeom prst="rect">
            <a:avLst/>
          </a:prstGeom>
        </p:spPr>
      </p:pic>
      <p:pic>
        <p:nvPicPr>
          <p:cNvPr id="366" name="picture 3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785615" y="8726423"/>
            <a:ext cx="374903" cy="374904"/>
          </a:xfrm>
          <a:prstGeom prst="rect">
            <a:avLst/>
          </a:prstGeom>
        </p:spPr>
      </p:pic>
      <p:sp>
        <p:nvSpPr>
          <p:cNvPr id="368" name="textbox 368"/>
          <p:cNvSpPr/>
          <p:nvPr/>
        </p:nvSpPr>
        <p:spPr>
          <a:xfrm>
            <a:off x="2387231" y="8478722"/>
            <a:ext cx="478790" cy="1695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135"/>
              </a:lnSpc>
            </a:pPr>
            <a:r>
              <a:rPr sz="9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follow</a:t>
            </a:r>
            <a:r>
              <a:rPr sz="900" kern="0" spc="18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900" kern="0" spc="-50" dirty="0">
                <a:solidFill>
                  <a:srgbClr val="7F7F7F">
                    <a:alpha val="100000"/>
                  </a:srgbClr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us</a:t>
            </a:r>
            <a:endParaRPr sz="900" dirty="0"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 16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36862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" name="textbox 18"/>
          <p:cNvSpPr/>
          <p:nvPr/>
        </p:nvSpPr>
        <p:spPr>
          <a:xfrm>
            <a:off x="190101" y="6749440"/>
            <a:ext cx="6584950" cy="18218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indent="-8890" algn="l" rtl="0" eaLnBrk="0">
              <a:lnSpc>
                <a:spcPct val="119000"/>
              </a:lnSpc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 are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keeping engaged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 off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ering sustainable solutions to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package and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protect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products in daily situations around the globe.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we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understand our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obligation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responsibility to champion a circular economy where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plastics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are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 source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915"/>
              </a:lnSpc>
              <a:spcBef>
                <a:spcPts val="6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valuable raw</a:t>
            </a:r>
            <a:r>
              <a:rPr sz="1400" kern="0" spc="1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indent="6985" algn="l" rtl="0" eaLnBrk="0">
              <a:lnSpc>
                <a:spcPct val="121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Founded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 200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4, we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have total 26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production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line,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include</a:t>
            </a:r>
            <a:r>
              <a:rPr sz="14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11</a:t>
            </a:r>
            <a:r>
              <a:rPr sz="1400" kern="0" spc="1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line,</a:t>
            </a:r>
            <a:r>
              <a:rPr sz="1400" kern="0" spc="1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</a:t>
            </a:r>
            <a:r>
              <a:rPr sz="1400" kern="0" spc="1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 line,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</a:t>
            </a:r>
            <a:r>
              <a:rPr sz="1400" kern="0" spc="1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PP,PS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line.</a:t>
            </a:r>
            <a:r>
              <a:rPr sz="1400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 3450 t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ons/month</a:t>
            </a:r>
            <a:r>
              <a:rPr sz="1400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,PET 3000 tons/month,</a:t>
            </a:r>
            <a:r>
              <a:rPr sz="1400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PP,PS</a:t>
            </a:r>
            <a:r>
              <a:rPr sz="14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1000tons/month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textbox 20"/>
          <p:cNvSpPr/>
          <p:nvPr/>
        </p:nvSpPr>
        <p:spPr>
          <a:xfrm>
            <a:off x="151130" y="971550"/>
            <a:ext cx="3110865" cy="36112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119000"/>
              </a:lnSpc>
            </a:pP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SEA HONEST</a:t>
            </a:r>
            <a:r>
              <a:rPr sz="1400" b="1" kern="0" spc="16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FILM AND</a:t>
            </a:r>
            <a:r>
              <a:rPr sz="1400" b="1" kern="0" spc="10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FOIL</a:t>
            </a:r>
            <a:r>
              <a:rPr sz="1400" b="1" kern="0" spc="9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mainly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engaged in manufa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cturing</a:t>
            </a:r>
            <a:r>
              <a:rPr sz="1400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,researching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offering consumer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packaging.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indent="2540" algn="l" rtl="0" eaLnBrk="0">
              <a:lnSpc>
                <a:spcPct val="118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Following ar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 our main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products,which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is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mainly used for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bliste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pack,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ts val="1915"/>
              </a:lnSpc>
              <a:spcBef>
                <a:spcPts val="6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thermoforming, folding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ect.</a:t>
            </a:r>
            <a:endParaRPr sz="1400" kern="0" spc="-1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ts val="1915"/>
              </a:lnSpc>
              <a:spcBef>
                <a:spcPts val="60"/>
              </a:spcBef>
            </a:pP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77000"/>
              </a:lnSpc>
              <a:spcBef>
                <a:spcPts val="72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2.    PET</a:t>
            </a:r>
            <a:r>
              <a:rPr lang="en-US"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PETG</a:t>
            </a:r>
            <a:r>
              <a:rPr lang="en-US"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GAG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ts val="1915"/>
              </a:lnSpc>
              <a:spcBef>
                <a:spcPts val="305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3.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  <a:spcBef>
                <a:spcPts val="515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4.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ts val="1915"/>
              </a:lnSpc>
              <a:spcBef>
                <a:spcPts val="305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5.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algn="l" rtl="0" eaLnBrk="0">
              <a:lnSpc>
                <a:spcPts val="1915"/>
              </a:lnSpc>
              <a:spcBef>
                <a:spcPts val="100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6.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</a:t>
            </a:r>
            <a:endParaRPr sz="1400" kern="0" spc="-5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algn="l" rtl="0" eaLnBrk="0">
              <a:lnSpc>
                <a:spcPts val="1915"/>
              </a:lnSpc>
              <a:spcBef>
                <a:spcPts val="100"/>
              </a:spcBef>
            </a:pPr>
            <a:r>
              <a:rPr lang="en-US" sz="1400" dirty="0">
                <a:latin typeface="Arial" panose="020B0604020202020204"/>
                <a:ea typeface="Arial" panose="020B0604020202020204"/>
                <a:cs typeface="Arial" panose="020B0604020202020204"/>
              </a:rPr>
              <a:t>7.    </a:t>
            </a:r>
            <a:r>
              <a:rPr lang="en-US" altLang="zh-CN" sz="1400" dirty="0">
                <a:latin typeface="Arial" panose="020B0604020202020204"/>
                <a:ea typeface="Arial" panose="020B0604020202020204"/>
                <a:cs typeface="Arial" panose="020B0604020202020204"/>
              </a:rPr>
              <a:t>High barrier laminated film</a:t>
            </a:r>
            <a:endParaRPr lang="en-US" altLang="zh-CN"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351275" y="1610867"/>
            <a:ext cx="3404615" cy="1767840"/>
          </a:xfrm>
          <a:prstGeom prst="rect">
            <a:avLst/>
          </a:prstGeom>
        </p:spPr>
      </p:pic>
      <p:sp>
        <p:nvSpPr>
          <p:cNvPr id="24" name="rect 24"/>
          <p:cNvSpPr/>
          <p:nvPr/>
        </p:nvSpPr>
        <p:spPr>
          <a:xfrm>
            <a:off x="0" y="9296400"/>
            <a:ext cx="6858000" cy="607059"/>
          </a:xfrm>
          <a:prstGeom prst="rect">
            <a:avLst/>
          </a:prstGeom>
          <a:solidFill>
            <a:srgbClr val="A6A6A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" name="textbox 26"/>
          <p:cNvSpPr/>
          <p:nvPr/>
        </p:nvSpPr>
        <p:spPr>
          <a:xfrm>
            <a:off x="4705349" y="4742180"/>
            <a:ext cx="2051050" cy="1721485"/>
          </a:xfrm>
          <a:prstGeom prst="rect">
            <a:avLst/>
          </a:prstGeom>
          <a:solidFill>
            <a:srgbClr val="44546A">
              <a:alpha val="8235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28320" algn="l" rtl="0" eaLnBrk="0">
              <a:lnSpc>
                <a:spcPct val="71000"/>
              </a:lnSpc>
              <a:spcBef>
                <a:spcPts val="5"/>
              </a:spcBef>
            </a:pPr>
            <a:r>
              <a:rPr sz="1700" b="1" kern="0" spc="20" dirty="0">
                <a:solidFill>
                  <a:srgbClr val="0A206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Innovation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15900" algn="l" rtl="0" eaLnBrk="0">
              <a:lnSpc>
                <a:spcPct val="74000"/>
              </a:lnSpc>
              <a:spcBef>
                <a:spcPts val="1240"/>
              </a:spcBef>
            </a:pPr>
            <a:r>
              <a:rPr sz="1400" kern="0" spc="-2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Elite</a:t>
            </a:r>
            <a:r>
              <a:rPr sz="1400" kern="0" spc="10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New</a:t>
            </a:r>
            <a:r>
              <a:rPr sz="1400" kern="0" spc="10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</a:t>
            </a:r>
            <a:r>
              <a:rPr sz="1400" kern="0" spc="-3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3360" algn="l" rtl="0" eaLnBrk="0">
              <a:lnSpc>
                <a:spcPts val="1795"/>
              </a:lnSpc>
            </a:pP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protects the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3360" indent="-5080" algn="l" rtl="0" eaLnBrk="0">
              <a:lnSpc>
                <a:spcPct val="100000"/>
              </a:lnSpc>
            </a:pP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environment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through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innovative products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7010" indent="635" algn="l" rtl="0" eaLnBrk="0">
              <a:lnSpc>
                <a:spcPct val="90000"/>
              </a:lnSpc>
              <a:spcBef>
                <a:spcPts val="15"/>
              </a:spcBef>
            </a:pP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pione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ering</a:t>
            </a:r>
            <a:r>
              <a:rPr sz="1400" kern="0" spc="4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system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solutions.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" name="textbox 28"/>
          <p:cNvSpPr/>
          <p:nvPr/>
        </p:nvSpPr>
        <p:spPr>
          <a:xfrm>
            <a:off x="2403475" y="4714875"/>
            <a:ext cx="2051050" cy="1720850"/>
          </a:xfrm>
          <a:prstGeom prst="rect">
            <a:avLst/>
          </a:prstGeom>
          <a:solidFill>
            <a:srgbClr val="44546A">
              <a:alpha val="10588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45795" algn="l" rtl="0" eaLnBrk="0">
              <a:lnSpc>
                <a:spcPct val="71000"/>
              </a:lnSpc>
              <a:spcBef>
                <a:spcPts val="0"/>
              </a:spcBef>
            </a:pPr>
            <a:r>
              <a:rPr sz="1700" b="1" kern="0" spc="30" dirty="0">
                <a:solidFill>
                  <a:srgbClr val="0A206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Services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01600" indent="-4445" algn="l" rtl="0" eaLnBrk="0">
              <a:lnSpc>
                <a:spcPct val="102000"/>
              </a:lnSpc>
              <a:spcBef>
                <a:spcPts val="1220"/>
              </a:spcBef>
            </a:pP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 provide</a:t>
            </a:r>
            <a:r>
              <a:rPr sz="1400" kern="0" spc="1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extensive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expertise and so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lutions  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 the field</a:t>
            </a:r>
            <a:r>
              <a:rPr sz="1400" kern="0" spc="1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6680" algn="l" rtl="0" eaLnBrk="0">
              <a:lnSpc>
                <a:spcPct val="90000"/>
              </a:lnSpc>
              <a:spcBef>
                <a:spcPts val="15"/>
              </a:spcBef>
            </a:pP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infrastruct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ure building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r>
              <a:rPr sz="1400" kern="0" spc="-2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0" name="textbox 30"/>
          <p:cNvSpPr/>
          <p:nvPr/>
        </p:nvSpPr>
        <p:spPr>
          <a:xfrm>
            <a:off x="100965" y="4714875"/>
            <a:ext cx="2050414" cy="1720850"/>
          </a:xfrm>
          <a:prstGeom prst="rect">
            <a:avLst/>
          </a:prstGeom>
          <a:solidFill>
            <a:srgbClr val="44546A">
              <a:alpha val="1019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13080" algn="l" rtl="0" eaLnBrk="0">
              <a:lnSpc>
                <a:spcPct val="75000"/>
              </a:lnSpc>
              <a:spcBef>
                <a:spcPts val="0"/>
              </a:spcBef>
            </a:pPr>
            <a:r>
              <a:rPr sz="1700" b="1" kern="0" spc="30" dirty="0">
                <a:solidFill>
                  <a:srgbClr val="091B6B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Experience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10490" indent="2540" algn="l" rtl="0" eaLnBrk="0">
              <a:lnSpc>
                <a:spcPct val="104000"/>
              </a:lnSpc>
              <a:spcBef>
                <a:spcPts val="1095"/>
              </a:spcBef>
            </a:pP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Focus on</a:t>
            </a:r>
            <a:r>
              <a:rPr sz="1400" kern="0" spc="8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infrastructure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building</a:t>
            </a:r>
            <a:r>
              <a:rPr sz="1400" kern="0" spc="9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</a:t>
            </a:r>
            <a:r>
              <a:rPr sz="1400" kern="0" spc="-2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0965" indent="9525" algn="l" rtl="0" eaLnBrk="0">
              <a:lnSpc>
                <a:spcPct val="93000"/>
              </a:lnSpc>
              <a:spcBef>
                <a:spcPts val="40"/>
              </a:spcBef>
            </a:pP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industry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since 2004.      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With rich</a:t>
            </a:r>
            <a:r>
              <a:rPr sz="1400" kern="0" spc="7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experience</a:t>
            </a:r>
            <a:r>
              <a:rPr sz="1400" kern="0" spc="9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</a:t>
            </a:r>
            <a:r>
              <a:rPr sz="1400" kern="0" spc="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10" dirty="0">
                <a:solidFill>
                  <a:srgbClr val="53535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R&amp;D.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305300" y="94488"/>
            <a:ext cx="2113788" cy="603504"/>
          </a:xfrm>
          <a:prstGeom prst="rect">
            <a:avLst/>
          </a:prstGeom>
        </p:spPr>
      </p:pic>
      <p:sp>
        <p:nvSpPr>
          <p:cNvPr id="34" name="textbox 34"/>
          <p:cNvSpPr/>
          <p:nvPr/>
        </p:nvSpPr>
        <p:spPr>
          <a:xfrm>
            <a:off x="429795" y="9527578"/>
            <a:ext cx="4946015" cy="189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6" name="textbox 36"/>
          <p:cNvSpPr/>
          <p:nvPr/>
        </p:nvSpPr>
        <p:spPr>
          <a:xfrm>
            <a:off x="309879" y="365120"/>
            <a:ext cx="1647825" cy="3924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About</a:t>
            </a:r>
            <a:r>
              <a:rPr sz="2700" b="1" kern="0" spc="2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200" kern="0" spc="0" dirty="0">
                <a:solidFill>
                  <a:srgbClr val="01136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</a:t>
            </a:r>
            <a:endParaRPr sz="3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 38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7077456"/>
            <a:ext cx="6858000" cy="2826003"/>
          </a:xfrm>
          <a:prstGeom prst="rect">
            <a:avLst/>
          </a:prstGeom>
        </p:spPr>
      </p:pic>
      <p:sp>
        <p:nvSpPr>
          <p:cNvPr id="42" name="textbox 42"/>
          <p:cNvSpPr/>
          <p:nvPr/>
        </p:nvSpPr>
        <p:spPr>
          <a:xfrm>
            <a:off x="3873499" y="5519001"/>
            <a:ext cx="2859404" cy="1311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64235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 Standard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indent="-4445" algn="l" rtl="0" eaLnBrk="0">
              <a:lnSpc>
                <a:spcPct val="118000"/>
              </a:lnSpc>
              <a:spcBef>
                <a:spcPts val="11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Apply the highest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productio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 and safety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standards to deliver a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quality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product,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ts val="1635"/>
              </a:lnSpc>
              <a:spcBef>
                <a:spcPts val="5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every time. With our state-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of-the-art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indent="4445" algn="l" rtl="0" eaLnBrk="0">
              <a:lnSpc>
                <a:spcPct val="118000"/>
              </a:lnSpc>
              <a:spcBef>
                <a:spcPts val="8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manufacturing, w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 aim for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100% precision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on every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order.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4" name="textbox 44"/>
          <p:cNvSpPr/>
          <p:nvPr/>
        </p:nvSpPr>
        <p:spPr>
          <a:xfrm>
            <a:off x="628218" y="5505902"/>
            <a:ext cx="2827020" cy="1194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9545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Production capacity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ts val="1635"/>
              </a:lnSpc>
              <a:spcBef>
                <a:spcPts val="955"/>
              </a:spcBef>
            </a:pP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Total 26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production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line,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include</a:t>
            </a:r>
            <a:r>
              <a:rPr sz="1200" kern="0" spc="1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11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vc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985" algn="l" rtl="0" eaLnBrk="0">
              <a:lnSpc>
                <a:spcPct val="120000"/>
              </a:lnSpc>
              <a:spcBef>
                <a:spcPts val="85"/>
              </a:spcBef>
            </a:pP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line,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 line, 5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PP,PS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line.</a:t>
            </a:r>
            <a:r>
              <a:rPr sz="12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3450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tons/month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,P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ET 3000 tons/month,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635"/>
              </a:lnSpc>
            </a:pP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PP,PS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1000tons/mon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6" name="textbox 46"/>
          <p:cNvSpPr/>
          <p:nvPr/>
        </p:nvSpPr>
        <p:spPr>
          <a:xfrm>
            <a:off x="3838854" y="2927121"/>
            <a:ext cx="2915920" cy="890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2230" algn="l" rtl="0" eaLnBrk="0">
              <a:lnSpc>
                <a:spcPts val="1635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Use our wide-ranging e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xpertise and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445" algn="l" rtl="0" eaLnBrk="0">
              <a:lnSpc>
                <a:spcPct val="118000"/>
              </a:lnSpc>
              <a:spcBef>
                <a:spcPts val="8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knowledge t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 extend our product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offerings and develop co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st-effective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solutions that deliver our custom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ers’ vision.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48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530852" y="4035551"/>
            <a:ext cx="1502664" cy="1371600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8219" y="3976115"/>
            <a:ext cx="1368551" cy="1466088"/>
          </a:xfrm>
          <a:prstGeom prst="rect">
            <a:avLst/>
          </a:prstGeom>
        </p:spPr>
      </p:pic>
      <p:sp>
        <p:nvSpPr>
          <p:cNvPr id="52" name="textbox 52"/>
          <p:cNvSpPr/>
          <p:nvPr/>
        </p:nvSpPr>
        <p:spPr>
          <a:xfrm>
            <a:off x="297988" y="258446"/>
            <a:ext cx="3626484" cy="580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370"/>
              </a:lnSpc>
            </a:pPr>
            <a:r>
              <a:rPr sz="2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Company </a:t>
            </a:r>
            <a:r>
              <a:rPr sz="3200" kern="0" spc="20" dirty="0">
                <a:solidFill>
                  <a:srgbClr val="091968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advantage</a:t>
            </a:r>
            <a:endParaRPr sz="3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54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05839" y="1027176"/>
            <a:ext cx="1350263" cy="1312164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632959" y="958595"/>
            <a:ext cx="1258823" cy="1406652"/>
          </a:xfrm>
          <a:prstGeom prst="rect">
            <a:avLst/>
          </a:prstGeom>
        </p:spPr>
      </p:pic>
      <p:sp>
        <p:nvSpPr>
          <p:cNvPr id="58" name="textbox 58"/>
          <p:cNvSpPr/>
          <p:nvPr/>
        </p:nvSpPr>
        <p:spPr>
          <a:xfrm>
            <a:off x="630199" y="2925216"/>
            <a:ext cx="2169160" cy="4527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" algn="l" rtl="0" eaLnBrk="0">
              <a:lnSpc>
                <a:spcPts val="1635"/>
              </a:lnSpc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Provide One-stop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purcahse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9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service for consumer pac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kaging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0" name="textbox 60"/>
          <p:cNvSpPr/>
          <p:nvPr/>
        </p:nvSpPr>
        <p:spPr>
          <a:xfrm>
            <a:off x="429795" y="9527578"/>
            <a:ext cx="4946015" cy="189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2" name="textbox 62"/>
          <p:cNvSpPr/>
          <p:nvPr/>
        </p:nvSpPr>
        <p:spPr>
          <a:xfrm>
            <a:off x="863017" y="2620861"/>
            <a:ext cx="1649729" cy="193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9000"/>
              </a:lnSpc>
            </a:pP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One-stop</a:t>
            </a:r>
            <a:r>
              <a:rPr sz="1400" b="1" kern="0" spc="9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Purcha</a:t>
            </a: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4" name="textbox 64"/>
          <p:cNvSpPr/>
          <p:nvPr/>
        </p:nvSpPr>
        <p:spPr>
          <a:xfrm>
            <a:off x="4222880" y="2636736"/>
            <a:ext cx="1925320" cy="189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400" b="1" kern="0" spc="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Cost effective </a:t>
            </a: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solution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 66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8" name="picture 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5275" y="2215895"/>
            <a:ext cx="6832724" cy="698657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25365" y="951788"/>
            <a:ext cx="5136542" cy="1047700"/>
            <a:chOff x="0" y="0"/>
            <a:chExt cx="5136542" cy="1047700"/>
          </a:xfrm>
        </p:grpSpPr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136542" cy="1047700"/>
            </a:xfrm>
            <a:prstGeom prst="rect">
              <a:avLst/>
            </a:prstGeom>
          </p:spPr>
        </p:pic>
        <p:sp>
          <p:nvSpPr>
            <p:cNvPr id="72" name="textbox 72"/>
            <p:cNvSpPr/>
            <p:nvPr/>
          </p:nvSpPr>
          <p:spPr>
            <a:xfrm>
              <a:off x="-12700" y="-12700"/>
              <a:ext cx="5162550" cy="11029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01625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Consumer Packaging</a:t>
              </a:r>
              <a:endParaRPr sz="3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sp>
        <p:nvSpPr>
          <p:cNvPr id="74" name="rect 74"/>
          <p:cNvSpPr/>
          <p:nvPr/>
        </p:nvSpPr>
        <p:spPr>
          <a:xfrm>
            <a:off x="0" y="9296400"/>
            <a:ext cx="6858000" cy="607059"/>
          </a:xfrm>
          <a:prstGeom prst="rect">
            <a:avLst/>
          </a:prstGeom>
          <a:solidFill>
            <a:srgbClr val="A6A6A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6" name="textbox 76"/>
          <p:cNvSpPr/>
          <p:nvPr/>
        </p:nvSpPr>
        <p:spPr>
          <a:xfrm>
            <a:off x="356463" y="5702744"/>
            <a:ext cx="1054735" cy="33350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72000"/>
              </a:lnSpc>
            </a:pP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PVC</a:t>
            </a:r>
            <a:r>
              <a:rPr sz="1700" kern="0" spc="2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Film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  <a:spcBef>
                <a:spcPts val="510"/>
              </a:spcBef>
            </a:pP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PS</a:t>
            </a:r>
            <a:r>
              <a:rPr sz="1700" kern="0" spc="17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Film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7315" algn="l" rtl="0" eaLnBrk="0">
              <a:lnSpc>
                <a:spcPct val="68000"/>
              </a:lnSpc>
              <a:spcBef>
                <a:spcPts val="0"/>
              </a:spcBef>
            </a:pP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PETG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8" name="textbox 78"/>
          <p:cNvSpPr/>
          <p:nvPr/>
        </p:nvSpPr>
        <p:spPr>
          <a:xfrm>
            <a:off x="4208741" y="5141404"/>
            <a:ext cx="796925" cy="38176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72000"/>
              </a:lnSpc>
            </a:pPr>
            <a:r>
              <a:rPr sz="1700" kern="0" spc="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PET</a:t>
            </a:r>
            <a:r>
              <a:rPr sz="1700" kern="0" spc="16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700" kern="0" spc="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Film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PLA</a:t>
            </a:r>
            <a:r>
              <a:rPr sz="1700" kern="0" spc="23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Film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0" name="textbox 80"/>
          <p:cNvSpPr/>
          <p:nvPr/>
        </p:nvSpPr>
        <p:spPr>
          <a:xfrm>
            <a:off x="2344013" y="7391400"/>
            <a:ext cx="687069" cy="16459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PP</a:t>
            </a:r>
            <a:r>
              <a:rPr sz="1700" kern="0" spc="18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Film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2410" algn="l" rtl="0" eaLnBrk="0">
              <a:lnSpc>
                <a:spcPct val="68000"/>
              </a:lnSpc>
              <a:spcBef>
                <a:spcPts val="5"/>
              </a:spcBef>
            </a:pPr>
            <a:r>
              <a:rPr sz="1700" kern="0" spc="-4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PC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2" name="textbox 82"/>
          <p:cNvSpPr/>
          <p:nvPr/>
        </p:nvSpPr>
        <p:spPr>
          <a:xfrm>
            <a:off x="307217" y="423295"/>
            <a:ext cx="2481579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27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2700" b="1" kern="0" spc="3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200" kern="0" spc="-1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range</a:t>
            </a:r>
            <a:endParaRPr sz="3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4" name="textbox 84"/>
          <p:cNvSpPr/>
          <p:nvPr/>
        </p:nvSpPr>
        <p:spPr>
          <a:xfrm>
            <a:off x="429795" y="9527578"/>
            <a:ext cx="4946015" cy="189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 86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8" name="picture 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640835" y="2127504"/>
            <a:ext cx="2554223" cy="2592323"/>
          </a:xfrm>
          <a:prstGeom prst="rect">
            <a:avLst/>
          </a:prstGeom>
        </p:spPr>
      </p:pic>
      <p:pic>
        <p:nvPicPr>
          <p:cNvPr id="90" name="picture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464052" y="5963411"/>
            <a:ext cx="3067811" cy="1866900"/>
          </a:xfrm>
          <a:prstGeom prst="rect">
            <a:avLst/>
          </a:prstGeom>
        </p:spPr>
      </p:pic>
      <p:pic>
        <p:nvPicPr>
          <p:cNvPr id="92" name="picture 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07492" y="2423159"/>
            <a:ext cx="2502407" cy="217017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21600000">
            <a:off x="25365" y="951788"/>
            <a:ext cx="5136542" cy="1047700"/>
            <a:chOff x="0" y="0"/>
            <a:chExt cx="5136542" cy="1047700"/>
          </a:xfrm>
        </p:grpSpPr>
        <p:pic>
          <p:nvPicPr>
            <p:cNvPr id="94" name="picture 9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5136542" cy="1047700"/>
            </a:xfrm>
            <a:prstGeom prst="rect">
              <a:avLst/>
            </a:prstGeom>
          </p:spPr>
        </p:pic>
        <p:sp>
          <p:nvSpPr>
            <p:cNvPr id="96" name="textbox 96"/>
            <p:cNvSpPr/>
            <p:nvPr/>
          </p:nvSpPr>
          <p:spPr>
            <a:xfrm>
              <a:off x="-12700" y="-12700"/>
              <a:ext cx="5162550" cy="11029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01625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Consumer Packaging</a:t>
              </a:r>
              <a:endParaRPr sz="3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98" name="picture 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29768" y="5949696"/>
            <a:ext cx="2468879" cy="2063495"/>
          </a:xfrm>
          <a:prstGeom prst="rect">
            <a:avLst/>
          </a:prstGeom>
        </p:spPr>
      </p:pic>
      <p:sp>
        <p:nvSpPr>
          <p:cNvPr id="100" name="rect 100"/>
          <p:cNvSpPr/>
          <p:nvPr/>
        </p:nvSpPr>
        <p:spPr>
          <a:xfrm>
            <a:off x="0" y="9296400"/>
            <a:ext cx="6858000" cy="607059"/>
          </a:xfrm>
          <a:prstGeom prst="rect">
            <a:avLst/>
          </a:prstGeom>
          <a:solidFill>
            <a:srgbClr val="A6A6A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2" name="textbox 102"/>
          <p:cNvSpPr/>
          <p:nvPr/>
        </p:nvSpPr>
        <p:spPr>
          <a:xfrm>
            <a:off x="478027" y="8083131"/>
            <a:ext cx="2530475" cy="7613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2090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Food container/Tr</a:t>
            </a: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ay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9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Suitable material: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PET,PETG,PP,PLA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4" name="textbox 104"/>
          <p:cNvSpPr/>
          <p:nvPr/>
        </p:nvSpPr>
        <p:spPr>
          <a:xfrm>
            <a:off x="589852" y="4790021"/>
            <a:ext cx="2529204" cy="6483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b="1" kern="0" spc="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Toothbrush/B</a:t>
            </a:r>
            <a:r>
              <a:rPr sz="1400" b="1" kern="0" spc="-1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lister packaging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Suitable material:</a:t>
            </a:r>
            <a:r>
              <a:rPr sz="12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PVC,</a:t>
            </a:r>
            <a:r>
              <a:rPr sz="12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PETG,PET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6" name="textbox 106"/>
          <p:cNvSpPr/>
          <p:nvPr/>
        </p:nvSpPr>
        <p:spPr>
          <a:xfrm>
            <a:off x="3962272" y="8043126"/>
            <a:ext cx="1988185" cy="728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83260" algn="l" rtl="0" eaLnBrk="0">
              <a:lnSpc>
                <a:spcPct val="79000"/>
              </a:lnSpc>
            </a:pPr>
            <a:r>
              <a:rPr sz="1400" b="1" kern="0" spc="-3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Cup</a:t>
            </a:r>
            <a:r>
              <a:rPr sz="1400" b="1" kern="0" spc="1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b="1" kern="0" spc="-3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lids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Suitable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material:</a:t>
            </a:r>
            <a:r>
              <a:rPr sz="12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PET,PP</a:t>
            </a:r>
            <a:r>
              <a:rPr sz="1200" kern="0" spc="-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,PS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8" name="textbox 108"/>
          <p:cNvSpPr/>
          <p:nvPr/>
        </p:nvSpPr>
        <p:spPr>
          <a:xfrm>
            <a:off x="3812413" y="4792162"/>
            <a:ext cx="2202179" cy="6457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84530" algn="l" rtl="0" eaLnBrk="0">
              <a:lnSpc>
                <a:spcPct val="85000"/>
              </a:lnSpc>
            </a:pP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Folding</a:t>
            </a:r>
            <a:r>
              <a:rPr sz="1400" b="1" kern="0" spc="9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b="1" kern="0" spc="-2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</a:t>
            </a:r>
            <a:r>
              <a:rPr sz="1400" b="1" kern="0" spc="-30" dirty="0">
                <a:solidFill>
                  <a:srgbClr val="0C1A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Suitable material: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PVC,PET,P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0" name="textbox 110"/>
          <p:cNvSpPr/>
          <p:nvPr/>
        </p:nvSpPr>
        <p:spPr>
          <a:xfrm>
            <a:off x="307217" y="423295"/>
            <a:ext cx="254952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27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2700" b="1" kern="0" spc="3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200" kern="0" spc="-1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usage</a:t>
            </a:r>
            <a:endParaRPr sz="3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2" name="textbox 112"/>
          <p:cNvSpPr/>
          <p:nvPr/>
        </p:nvSpPr>
        <p:spPr>
          <a:xfrm>
            <a:off x="429795" y="9527578"/>
            <a:ext cx="4946015" cy="189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YOUR</a:t>
            </a:r>
            <a:r>
              <a:rPr sz="14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PARTNER</a:t>
            </a:r>
            <a:r>
              <a:rPr sz="14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 ONE STOP PACKAGING</a:t>
            </a:r>
            <a:r>
              <a:rPr sz="1400" kern="0" spc="10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 114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6" name="textbox 116"/>
          <p:cNvSpPr/>
          <p:nvPr/>
        </p:nvSpPr>
        <p:spPr>
          <a:xfrm>
            <a:off x="247243" y="3122066"/>
            <a:ext cx="6048375" cy="16052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8255" algn="l" rtl="0" eaLnBrk="0">
              <a:lnSpc>
                <a:spcPct val="132000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Dimensional stability -PVC thermoformed par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ts are not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easy to</a:t>
            </a:r>
            <a:r>
              <a:rPr sz="1200" kern="0" spc="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shrink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deform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after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cooling st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ealing.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955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 transparency - good light tra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nsmission, no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impurities,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crystallization,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 flow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line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955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Acid and alkali resistance -stable chemical p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erformance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corrosion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resistance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955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Antistatic -suitable for blister packag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ing of electronic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955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Good strength -not eas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 to crack after being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folded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into</a:t>
            </a:r>
            <a:r>
              <a:rPr sz="1200" kern="0" spc="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packaging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box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aphicFrame>
        <p:nvGraphicFramePr>
          <p:cNvPr id="118" name="table 118"/>
          <p:cNvGraphicFramePr>
            <a:graphicFrameLocks noGrp="1"/>
          </p:cNvGraphicFramePr>
          <p:nvPr/>
        </p:nvGraphicFramePr>
        <p:xfrm>
          <a:off x="228600" y="7376159"/>
          <a:ext cx="6307455" cy="1125219"/>
        </p:xfrm>
        <a:graphic>
          <a:graphicData uri="http://schemas.openxmlformats.org/drawingml/2006/table">
            <a:tbl>
              <a:tblPr/>
              <a:tblGrid>
                <a:gridCol w="1319530"/>
                <a:gridCol w="1226820"/>
                <a:gridCol w="1226819"/>
                <a:gridCol w="1412875"/>
                <a:gridCol w="1121410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0975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7665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8260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81330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7378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909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PVC</a:t>
                      </a:r>
                      <a:r>
                        <a:rPr sz="1200" b="1" kern="0" spc="9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Film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860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0.03-1mm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574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50-1600mm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2730" algn="l" rtl="0" eaLnBrk="0">
                        <a:lnSpc>
                          <a:spcPct val="78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Transparent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0805" algn="l" rtl="0" eaLnBrk="0">
                        <a:lnSpc>
                          <a:spcPct val="75000"/>
                        </a:lnSpc>
                        <a:spcBef>
                          <a:spcPts val="320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Black, White  ect,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1770" algn="l" rtl="0" eaLnBrk="0">
                        <a:lnSpc>
                          <a:spcPct val="75000"/>
                        </a:lnSpc>
                        <a:spcBef>
                          <a:spcPts val="35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ld</a:t>
                      </a:r>
                      <a:r>
                        <a:rPr sz="1200" b="1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4005" algn="l" rtl="0" eaLnBrk="0">
                        <a:lnSpc>
                          <a:spcPct val="75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685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0" name="picture 1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360163" y="879348"/>
            <a:ext cx="2194560" cy="2272283"/>
          </a:xfrm>
          <a:prstGeom prst="rect">
            <a:avLst/>
          </a:prstGeom>
        </p:spPr>
      </p:pic>
      <p:sp>
        <p:nvSpPr>
          <p:cNvPr id="122" name="textbox 122"/>
          <p:cNvSpPr/>
          <p:nvPr/>
        </p:nvSpPr>
        <p:spPr>
          <a:xfrm>
            <a:off x="241985" y="999464"/>
            <a:ext cx="2337435" cy="18307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algn="l" rtl="0" eaLnBrk="0">
              <a:lnSpc>
                <a:spcPct val="85000"/>
              </a:lnSpc>
            </a:pP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</a:t>
            </a:r>
            <a:r>
              <a:rPr sz="1700" b="1" kern="0" spc="2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rigid film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6000"/>
              </a:lnSpc>
              <a:spcBef>
                <a:spcPts val="1535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Thickness</a:t>
            </a:r>
            <a:r>
              <a:rPr sz="1700" b="1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0.03-1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690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Width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20-1600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" algn="l" rtl="0" eaLnBrk="0">
              <a:lnSpc>
                <a:spcPct val="77000"/>
              </a:lnSpc>
              <a:spcBef>
                <a:spcPts val="0"/>
              </a:spcBef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</a:t>
            </a:r>
            <a:r>
              <a:rPr sz="1700" b="1" kern="0" spc="1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4" name="textbox 124"/>
          <p:cNvSpPr/>
          <p:nvPr/>
        </p:nvSpPr>
        <p:spPr>
          <a:xfrm>
            <a:off x="3819626" y="5134787"/>
            <a:ext cx="2656839" cy="1463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ts val="1635"/>
              </a:lnSpc>
              <a:spcBef>
                <a:spcPts val="1505"/>
              </a:spcBef>
              <a:tabLst>
                <a:tab pos="15875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Blister pack,th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ermoforming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95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Egg tray, food tray,ampulous tray ect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25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Folding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box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26" name="picture 1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832326" y="6430314"/>
            <a:ext cx="122986" cy="117805"/>
          </a:xfrm>
          <a:prstGeom prst="rect">
            <a:avLst/>
          </a:prstGeom>
        </p:spPr>
      </p:pic>
      <p:pic>
        <p:nvPicPr>
          <p:cNvPr id="128" name="picture 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832326" y="6155994"/>
            <a:ext cx="122986" cy="117805"/>
          </a:xfrm>
          <a:prstGeom prst="rect">
            <a:avLst/>
          </a:prstGeom>
        </p:spPr>
      </p:pic>
      <p:pic>
        <p:nvPicPr>
          <p:cNvPr id="130" name="picture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832326" y="5881674"/>
            <a:ext cx="122986" cy="117805"/>
          </a:xfrm>
          <a:prstGeom prst="rect">
            <a:avLst/>
          </a:prstGeom>
        </p:spPr>
      </p:pic>
      <p:pic>
        <p:nvPicPr>
          <p:cNvPr id="132" name="picture 1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834513" y="5578338"/>
            <a:ext cx="143997" cy="137930"/>
          </a:xfrm>
          <a:prstGeom prst="rect">
            <a:avLst/>
          </a:prstGeom>
        </p:spPr>
      </p:pic>
      <p:pic>
        <p:nvPicPr>
          <p:cNvPr id="134" name="picture 1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42900" y="5134355"/>
            <a:ext cx="2772155" cy="1353311"/>
          </a:xfrm>
          <a:prstGeom prst="rect">
            <a:avLst/>
          </a:prstGeom>
        </p:spPr>
      </p:pic>
      <p:pic>
        <p:nvPicPr>
          <p:cNvPr id="136" name="picture 1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138" name="picture 1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140" name="textbox 140"/>
          <p:cNvSpPr/>
          <p:nvPr/>
        </p:nvSpPr>
        <p:spPr>
          <a:xfrm>
            <a:off x="267212" y="313625"/>
            <a:ext cx="730884" cy="340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27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PVC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2" name="textbox 142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 144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6" name="picture 1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34155" y="922020"/>
            <a:ext cx="3323844" cy="2362200"/>
          </a:xfrm>
          <a:prstGeom prst="rect">
            <a:avLst/>
          </a:prstGeom>
        </p:spPr>
      </p:pic>
      <p:graphicFrame>
        <p:nvGraphicFramePr>
          <p:cNvPr id="148" name="table 148"/>
          <p:cNvGraphicFramePr>
            <a:graphicFrameLocks noGrp="1"/>
          </p:cNvGraphicFramePr>
          <p:nvPr/>
        </p:nvGraphicFramePr>
        <p:xfrm>
          <a:off x="228600" y="7376159"/>
          <a:ext cx="6307455" cy="1125219"/>
        </p:xfrm>
        <a:graphic>
          <a:graphicData uri="http://schemas.openxmlformats.org/drawingml/2006/table">
            <a:tbl>
              <a:tblPr/>
              <a:tblGrid>
                <a:gridCol w="1319530"/>
                <a:gridCol w="1226185"/>
                <a:gridCol w="1226819"/>
                <a:gridCol w="1500505"/>
                <a:gridCol w="1034414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0975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830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2705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7515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7378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7345" algn="l" rtl="0" eaLnBrk="0">
                        <a:lnSpc>
                          <a:spcPct val="75000"/>
                        </a:lnSpc>
                      </a:pP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PET</a:t>
                      </a:r>
                      <a:r>
                        <a:rPr sz="1200" b="1" kern="0" spc="9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Film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860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0.25-1mm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320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200-850mm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7180" algn="l" rtl="0" eaLnBrk="0">
                        <a:lnSpc>
                          <a:spcPct val="78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Transparent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6870" algn="l" rtl="0" eaLnBrk="0">
                        <a:lnSpc>
                          <a:spcPct val="75000"/>
                        </a:lnSpc>
                        <a:spcBef>
                          <a:spcPts val="31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Amber ect.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7185" indent="-1136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ld</a:t>
                      </a:r>
                      <a:r>
                        <a:rPr sz="1200" b="1" kern="0" spc="7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303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0" name="textbox 150"/>
          <p:cNvSpPr/>
          <p:nvPr/>
        </p:nvSpPr>
        <p:spPr>
          <a:xfrm>
            <a:off x="3753586" y="4660442"/>
            <a:ext cx="2682239" cy="1737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97000"/>
              </a:lnSpc>
              <a:spcBef>
                <a:spcPts val="1510"/>
              </a:spcBef>
              <a:tabLst>
                <a:tab pos="158750" algn="l"/>
              </a:tabLst>
            </a:pPr>
            <a:r>
              <a:rPr sz="14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4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hermoforming  and vacuum form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95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Food tray,candy packaging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ect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84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-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Ampulous tr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ay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62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Folding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box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52" name="picture 1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66286" y="6230289"/>
            <a:ext cx="122986" cy="117805"/>
          </a:xfrm>
          <a:prstGeom prst="rect">
            <a:avLst/>
          </a:prstGeom>
        </p:spPr>
      </p:pic>
      <p:pic>
        <p:nvPicPr>
          <p:cNvPr id="154" name="picture 1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66286" y="5955969"/>
            <a:ext cx="122986" cy="117805"/>
          </a:xfrm>
          <a:prstGeom prst="rect">
            <a:avLst/>
          </a:prstGeom>
        </p:spPr>
      </p:pic>
      <p:pic>
        <p:nvPicPr>
          <p:cNvPr id="156" name="picture 1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66286" y="5681649"/>
            <a:ext cx="122986" cy="117805"/>
          </a:xfrm>
          <a:prstGeom prst="rect">
            <a:avLst/>
          </a:prstGeom>
        </p:spPr>
      </p:pic>
      <p:pic>
        <p:nvPicPr>
          <p:cNvPr id="158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66286" y="5407329"/>
            <a:ext cx="122986" cy="117805"/>
          </a:xfrm>
          <a:prstGeom prst="rect">
            <a:avLst/>
          </a:prstGeom>
        </p:spPr>
      </p:pic>
      <p:pic>
        <p:nvPicPr>
          <p:cNvPr id="160" name="picture 1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768473" y="5103993"/>
            <a:ext cx="143997" cy="137930"/>
          </a:xfrm>
          <a:prstGeom prst="rect">
            <a:avLst/>
          </a:prstGeom>
        </p:spPr>
      </p:pic>
      <p:sp>
        <p:nvSpPr>
          <p:cNvPr id="162" name="textbox 162"/>
          <p:cNvSpPr/>
          <p:nvPr/>
        </p:nvSpPr>
        <p:spPr>
          <a:xfrm>
            <a:off x="241985" y="1002207"/>
            <a:ext cx="2337435" cy="20091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algn="l" rtl="0" eaLnBrk="0">
              <a:lnSpc>
                <a:spcPct val="76000"/>
              </a:lnSpc>
            </a:pP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</a:t>
            </a:r>
            <a:r>
              <a:rPr sz="1700" b="1" kern="0" spc="1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Film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6000"/>
              </a:lnSpc>
              <a:spcBef>
                <a:spcPts val="1695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Thickness</a:t>
            </a:r>
            <a:r>
              <a:rPr sz="1700" b="1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0.25-1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690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Width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200-850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" algn="l" rtl="0" eaLnBrk="0">
              <a:lnSpc>
                <a:spcPct val="76000"/>
              </a:lnSpc>
              <a:spcBef>
                <a:spcPts val="5"/>
              </a:spcBef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4" name="textbox 164"/>
          <p:cNvSpPr/>
          <p:nvPr/>
        </p:nvSpPr>
        <p:spPr>
          <a:xfrm>
            <a:off x="255625" y="3308756"/>
            <a:ext cx="4561204" cy="782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Non-toxic,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100% recyclable,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environmentally friendly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Roll type/Reel type and she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et type with</a:t>
            </a:r>
            <a:r>
              <a:rPr sz="1200" kern="0" spc="1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 or 2 sides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protection film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 transparency,good prinitng an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 therforming performance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66" name="picture 1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63068" y="4962143"/>
            <a:ext cx="1690116" cy="1165860"/>
          </a:xfrm>
          <a:prstGeom prst="rect">
            <a:avLst/>
          </a:prstGeom>
        </p:spPr>
      </p:pic>
      <p:pic>
        <p:nvPicPr>
          <p:cNvPr id="168" name="picture 1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170" name="picture 1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949195" y="4962144"/>
            <a:ext cx="1459992" cy="1205483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174" name="textbox 174"/>
          <p:cNvSpPr/>
          <p:nvPr/>
        </p:nvSpPr>
        <p:spPr>
          <a:xfrm>
            <a:off x="241300" y="317885"/>
            <a:ext cx="973455" cy="335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APET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6" name="textbox 176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 178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80" name="table 180"/>
          <p:cNvGraphicFramePr>
            <a:graphicFrameLocks noGrp="1"/>
          </p:cNvGraphicFramePr>
          <p:nvPr/>
        </p:nvGraphicFramePr>
        <p:xfrm>
          <a:off x="228600" y="7376159"/>
          <a:ext cx="6307455" cy="1125219"/>
        </p:xfrm>
        <a:graphic>
          <a:graphicData uri="http://schemas.openxmlformats.org/drawingml/2006/table">
            <a:tbl>
              <a:tblPr/>
              <a:tblGrid>
                <a:gridCol w="1319530"/>
                <a:gridCol w="1226185"/>
                <a:gridCol w="1226819"/>
                <a:gridCol w="1500505"/>
                <a:gridCol w="1034414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0975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830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2705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7515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7378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765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PETG</a:t>
                      </a:r>
                      <a:r>
                        <a:rPr sz="1200" b="1" kern="0" spc="1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Film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8605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0.18-2mm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002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400-1220mm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7180" algn="l" rtl="0" eaLnBrk="0">
                        <a:lnSpc>
                          <a:spcPct val="78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Transparent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6870" algn="l" rtl="0" eaLnBrk="0">
                        <a:lnSpc>
                          <a:spcPct val="75000"/>
                        </a:lnSpc>
                        <a:spcBef>
                          <a:spcPts val="31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Amber ect.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7185" indent="-1136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 cou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ld</a:t>
                      </a:r>
                      <a:r>
                        <a:rPr sz="1200" b="1" kern="0" spc="7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303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2" name="picture 1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189475" y="932688"/>
            <a:ext cx="2566415" cy="2071116"/>
          </a:xfrm>
          <a:prstGeom prst="rect">
            <a:avLst/>
          </a:prstGeom>
        </p:spPr>
      </p:pic>
      <p:pic>
        <p:nvPicPr>
          <p:cNvPr id="184" name="picture 1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98704" y="4937759"/>
            <a:ext cx="3363467" cy="1470660"/>
          </a:xfrm>
          <a:prstGeom prst="rect">
            <a:avLst/>
          </a:prstGeom>
        </p:spPr>
      </p:pic>
      <p:sp>
        <p:nvSpPr>
          <p:cNvPr id="186" name="textbox 186"/>
          <p:cNvSpPr/>
          <p:nvPr/>
        </p:nvSpPr>
        <p:spPr>
          <a:xfrm>
            <a:off x="241985" y="999464"/>
            <a:ext cx="2400935" cy="2012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algn="l" rtl="0" eaLnBrk="0">
              <a:lnSpc>
                <a:spcPct val="77000"/>
              </a:lnSpc>
            </a:pP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PETG</a:t>
            </a:r>
            <a:r>
              <a:rPr sz="1700" b="1" kern="0" spc="1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Film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76000"/>
              </a:lnSpc>
              <a:spcBef>
                <a:spcPts val="1695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Thickness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0.18-2</a:t>
            </a:r>
            <a:r>
              <a:rPr sz="1700" b="1" kern="0" spc="2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690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Width</a:t>
            </a: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400-1220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" algn="l" rtl="0" eaLnBrk="0">
              <a:lnSpc>
                <a:spcPct val="77000"/>
              </a:lnSpc>
              <a:spcBef>
                <a:spcPts val="0"/>
              </a:spcBef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PETG</a:t>
            </a:r>
            <a:r>
              <a:rPr sz="1700" b="1" kern="0" spc="1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8" name="textbox 188"/>
          <p:cNvSpPr/>
          <p:nvPr/>
        </p:nvSpPr>
        <p:spPr>
          <a:xfrm>
            <a:off x="255625" y="3308120"/>
            <a:ext cx="5629275" cy="782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Non-toxic,</a:t>
            </a:r>
            <a:r>
              <a:rPr sz="1200" kern="0" spc="1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100% recyclable,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environmentally friendly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 transparency,good prinitng an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 therforming performance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Good toughness,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impact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resis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tance, could heat seal with paper ect</a:t>
            </a:r>
            <a:r>
              <a:rPr sz="1200" kern="0" spc="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make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blister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0" name="textbox 190"/>
          <p:cNvSpPr/>
          <p:nvPr/>
        </p:nvSpPr>
        <p:spPr>
          <a:xfrm>
            <a:off x="3753586" y="4660442"/>
            <a:ext cx="2252345" cy="1737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ts val="1635"/>
              </a:lnSpc>
              <a:spcBef>
                <a:spcPts val="1505"/>
              </a:spcBef>
              <a:tabLst>
                <a:tab pos="15875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Blister &amp; Clamshel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packaging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95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Food tray,candy packaging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ect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84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-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Ampulous tr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ay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62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Folding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box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92" name="picture 1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66286" y="6230289"/>
            <a:ext cx="122986" cy="117805"/>
          </a:xfrm>
          <a:prstGeom prst="rect">
            <a:avLst/>
          </a:prstGeom>
        </p:spPr>
      </p:pic>
      <p:pic>
        <p:nvPicPr>
          <p:cNvPr id="194" name="picture 1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66286" y="5955969"/>
            <a:ext cx="122986" cy="117805"/>
          </a:xfrm>
          <a:prstGeom prst="rect">
            <a:avLst/>
          </a:prstGeom>
        </p:spPr>
      </p:pic>
      <p:pic>
        <p:nvPicPr>
          <p:cNvPr id="196" name="picture 1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766286" y="5681649"/>
            <a:ext cx="122986" cy="117805"/>
          </a:xfrm>
          <a:prstGeom prst="rect">
            <a:avLst/>
          </a:prstGeom>
        </p:spPr>
      </p:pic>
      <p:pic>
        <p:nvPicPr>
          <p:cNvPr id="198" name="picture 1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766286" y="5407329"/>
            <a:ext cx="122986" cy="117805"/>
          </a:xfrm>
          <a:prstGeom prst="rect">
            <a:avLst/>
          </a:prstGeom>
        </p:spPr>
      </p:pic>
      <p:pic>
        <p:nvPicPr>
          <p:cNvPr id="200" name="pictur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768473" y="5103993"/>
            <a:ext cx="143997" cy="137930"/>
          </a:xfrm>
          <a:prstGeom prst="rect">
            <a:avLst/>
          </a:prstGeom>
        </p:spPr>
      </p:pic>
      <p:pic>
        <p:nvPicPr>
          <p:cNvPr id="202" name="picture 2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204" name="picture 20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206" name="textbox 206"/>
          <p:cNvSpPr/>
          <p:nvPr/>
        </p:nvSpPr>
        <p:spPr>
          <a:xfrm>
            <a:off x="267212" y="313625"/>
            <a:ext cx="967739" cy="340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2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PETG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8" name="textbox 208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 210"/>
          <p:cNvSpPr/>
          <p:nvPr/>
        </p:nvSpPr>
        <p:spPr>
          <a:xfrm>
            <a:off x="0" y="0"/>
            <a:ext cx="6858000" cy="9902952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12" name="textbox 212"/>
          <p:cNvSpPr/>
          <p:nvPr/>
        </p:nvSpPr>
        <p:spPr>
          <a:xfrm>
            <a:off x="246329" y="3096030"/>
            <a:ext cx="6200140" cy="16052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8890" algn="l" rtl="0" eaLnBrk="0">
              <a:lnSpc>
                <a:spcPct val="143000"/>
              </a:lnSpc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 sheet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has the characteristics of non-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toxic, odorless, hygienic,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high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mechanical</a:t>
            </a:r>
            <a:r>
              <a:rPr sz="1200" kern="0" spc="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strength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 good barrier proper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ties, and can</a:t>
            </a:r>
            <a:r>
              <a:rPr sz="1200" kern="0" spc="6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used for</a:t>
            </a:r>
            <a:r>
              <a:rPr sz="1200" kern="0" spc="6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packaging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industry,</a:t>
            </a:r>
            <a:r>
              <a:rPr sz="1200" kern="0" spc="5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agriculture, fruit</a:t>
            </a:r>
            <a:r>
              <a:rPr sz="1200" kern="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and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other indu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stries.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635"/>
              </a:lnSpc>
              <a:spcBef>
                <a:spcPts val="285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Cold and hea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 resistant.Could</a:t>
            </a:r>
            <a:r>
              <a:rPr sz="1200" kern="0" spc="6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used for</a:t>
            </a:r>
            <a:r>
              <a:rPr sz="1200" kern="0" spc="6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microwave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635"/>
              </a:lnSpc>
              <a:spcBef>
                <a:spcPts val="525"/>
              </a:spcBef>
            </a:pP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Environment friendly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635"/>
              </a:lnSpc>
              <a:spcBef>
                <a:spcPts val="0"/>
              </a:spcBef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Best thermal prop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erties,Best</a:t>
            </a:r>
            <a:r>
              <a:rPr sz="1200" kern="0" spc="6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Gas tightness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aphicFrame>
        <p:nvGraphicFramePr>
          <p:cNvPr id="214" name="table 214"/>
          <p:cNvGraphicFramePr>
            <a:graphicFrameLocks noGrp="1"/>
          </p:cNvGraphicFramePr>
          <p:nvPr/>
        </p:nvGraphicFramePr>
        <p:xfrm>
          <a:off x="228600" y="7376159"/>
          <a:ext cx="6308090" cy="1125219"/>
        </p:xfrm>
        <a:graphic>
          <a:graphicData uri="http://schemas.openxmlformats.org/drawingml/2006/table">
            <a:tbl>
              <a:tblPr/>
              <a:tblGrid>
                <a:gridCol w="1319530"/>
                <a:gridCol w="1413510"/>
                <a:gridCol w="1040130"/>
                <a:gridCol w="1599565"/>
                <a:gridCol w="935355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2125" algn="l" rtl="0" eaLnBrk="0">
                        <a:lnSpc>
                          <a:spcPct val="75000"/>
                        </a:lnSpc>
                      </a:pPr>
                      <a:r>
                        <a:rPr sz="1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Item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5410" algn="l" rtl="0" eaLnBrk="0">
                        <a:lnSpc>
                          <a:spcPct val="75000"/>
                        </a:lnSpc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Min Thickness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8265" algn="l" rtl="0" eaLnBrk="0">
                        <a:lnSpc>
                          <a:spcPct val="75000"/>
                        </a:lnSpc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Max Width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594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Color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ct val="75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ID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3B95"/>
                    </a:solidFill>
                  </a:tcPr>
                </a:tc>
              </a:tr>
              <a:tr h="7378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5605" algn="l" rtl="0" eaLnBrk="0">
                        <a:lnSpc>
                          <a:spcPct val="75000"/>
                        </a:lnSpc>
                      </a:pPr>
                      <a:r>
                        <a:rPr sz="1200" b="1" kern="0" spc="-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PP</a:t>
                      </a:r>
                      <a:r>
                        <a:rPr sz="1200" b="1" kern="0" spc="10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Film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8450" algn="l" rtl="0" eaLnBrk="0">
                        <a:lnSpc>
                          <a:spcPct val="76000"/>
                        </a:lnSpc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0.23-1.5mm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3525" algn="l" rtl="0" eaLnBrk="0">
                        <a:lnSpc>
                          <a:spcPct val="76000"/>
                        </a:lnSpc>
                      </a:pP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800mm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43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Nature color,</a:t>
                      </a:r>
                      <a:r>
                        <a:rPr sz="1200" b="1" kern="0" spc="1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High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7160" algn="l" rtl="0" eaLnBrk="0">
                        <a:lnSpc>
                          <a:spcPct val="78000"/>
                        </a:lnSpc>
                        <a:spcBef>
                          <a:spcPts val="220"/>
                        </a:spcBef>
                      </a:pPr>
                      <a:r>
                        <a:rPr sz="1200" b="1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transparent ,B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lack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0175" algn="l" rtl="0" eaLnBrk="0">
                        <a:lnSpc>
                          <a:spcPct val="75000"/>
                        </a:lnSpc>
                        <a:spcBef>
                          <a:spcPts val="320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ect, color</a:t>
                      </a:r>
                      <a:r>
                        <a:rPr sz="1200" b="1" kern="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could</a:t>
                      </a:r>
                      <a:r>
                        <a:rPr sz="1200" b="1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6715" algn="l" rtl="0" eaLnBrk="0">
                        <a:lnSpc>
                          <a:spcPct val="75000"/>
                        </a:lnSpc>
                        <a:spcBef>
                          <a:spcPts val="35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customized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87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76/152mm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6" name="picture 2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543044" y="908303"/>
            <a:ext cx="2072639" cy="2167128"/>
          </a:xfrm>
          <a:prstGeom prst="rect">
            <a:avLst/>
          </a:prstGeom>
        </p:spPr>
      </p:pic>
      <p:sp>
        <p:nvSpPr>
          <p:cNvPr id="218" name="textbox 218"/>
          <p:cNvSpPr/>
          <p:nvPr/>
        </p:nvSpPr>
        <p:spPr>
          <a:xfrm>
            <a:off x="246100" y="1002207"/>
            <a:ext cx="2523489" cy="18275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130" algn="l" rtl="0" eaLnBrk="0">
              <a:lnSpc>
                <a:spcPct val="85000"/>
              </a:lnSpc>
            </a:pP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</a:t>
            </a:r>
            <a:r>
              <a:rPr sz="1700" b="1" kern="0" spc="1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Rigid</a:t>
            </a:r>
            <a:r>
              <a:rPr sz="1700" b="1" kern="0" spc="1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Film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515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Thickness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0.23-1.5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algn="l" rtl="0" eaLnBrk="0">
              <a:lnSpc>
                <a:spcPct val="76000"/>
              </a:lnSpc>
              <a:spcBef>
                <a:spcPts val="1690"/>
              </a:spcBef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Max</a:t>
            </a:r>
            <a:r>
              <a:rPr sz="1700" b="1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Width</a:t>
            </a:r>
            <a:r>
              <a:rPr sz="1700" b="1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 800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algn="l" rtl="0" eaLnBrk="0">
              <a:lnSpc>
                <a:spcPct val="76000"/>
              </a:lnSpc>
              <a:spcBef>
                <a:spcPts val="0"/>
              </a:spcBef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</a:t>
            </a:r>
            <a:r>
              <a:rPr sz="1700" b="1" kern="0" spc="1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0" name="textbox 220"/>
          <p:cNvSpPr/>
          <p:nvPr/>
        </p:nvSpPr>
        <p:spPr>
          <a:xfrm>
            <a:off x="3819626" y="5134787"/>
            <a:ext cx="2437764" cy="1463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1700" b="1" kern="0" spc="15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700" b="1" kern="0" spc="7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Usa</a:t>
            </a:r>
            <a:r>
              <a:rPr sz="1700" b="1" kern="0" spc="60" dirty="0">
                <a:solidFill>
                  <a:srgbClr val="0B1D6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</a:t>
            </a:r>
            <a:endParaRPr sz="1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ts val="1635"/>
              </a:lnSpc>
              <a:spcBef>
                <a:spcPts val="1505"/>
              </a:spcBef>
              <a:tabLst>
                <a:tab pos="15875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9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Quick frozen pr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oducts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packaging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95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Cup</a:t>
            </a:r>
            <a:r>
              <a:rPr sz="1200" kern="0" spc="8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Lids, food container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  <a:spcBef>
                <a:spcPts val="525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1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Folding</a:t>
            </a:r>
            <a:r>
              <a:rPr sz="1200" kern="0" spc="7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box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  <a:tabLst>
                <a:tab pos="134620" algn="l"/>
              </a:tabLst>
            </a:pPr>
            <a:r>
              <a:rPr sz="1200" kern="0" spc="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200" kern="0" spc="1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200" kern="0" spc="-2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Printing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22" name="picture 2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832326" y="6430314"/>
            <a:ext cx="122986" cy="117805"/>
          </a:xfrm>
          <a:prstGeom prst="rect">
            <a:avLst/>
          </a:prstGeom>
        </p:spPr>
      </p:pic>
      <p:pic>
        <p:nvPicPr>
          <p:cNvPr id="224" name="picture 2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832326" y="6155994"/>
            <a:ext cx="122986" cy="117805"/>
          </a:xfrm>
          <a:prstGeom prst="rect">
            <a:avLst/>
          </a:prstGeom>
        </p:spPr>
      </p:pic>
      <p:pic>
        <p:nvPicPr>
          <p:cNvPr id="226" name="picture 2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832326" y="5881674"/>
            <a:ext cx="122986" cy="117805"/>
          </a:xfrm>
          <a:prstGeom prst="rect">
            <a:avLst/>
          </a:prstGeom>
        </p:spPr>
      </p:pic>
      <p:pic>
        <p:nvPicPr>
          <p:cNvPr id="228" name="picture 2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834513" y="5578338"/>
            <a:ext cx="143997" cy="137930"/>
          </a:xfrm>
          <a:prstGeom prst="rect">
            <a:avLst/>
          </a:prstGeom>
        </p:spPr>
      </p:pic>
      <p:pic>
        <p:nvPicPr>
          <p:cNvPr id="230" name="picture 2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635251" y="5187696"/>
            <a:ext cx="2092451" cy="1342644"/>
          </a:xfrm>
          <a:prstGeom prst="rect">
            <a:avLst/>
          </a:prstGeom>
        </p:spPr>
      </p:pic>
      <p:pic>
        <p:nvPicPr>
          <p:cNvPr id="232" name="picture 2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63068" y="5187695"/>
            <a:ext cx="1426464" cy="1299972"/>
          </a:xfrm>
          <a:prstGeom prst="rect">
            <a:avLst/>
          </a:prstGeom>
        </p:spPr>
      </p:pic>
      <p:pic>
        <p:nvPicPr>
          <p:cNvPr id="234" name="picture 2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194048" y="7619"/>
            <a:ext cx="2526791" cy="720852"/>
          </a:xfrm>
          <a:prstGeom prst="rect">
            <a:avLst/>
          </a:prstGeom>
        </p:spPr>
      </p:pic>
      <p:pic>
        <p:nvPicPr>
          <p:cNvPr id="236" name="picture 2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63068" y="728471"/>
            <a:ext cx="6592823" cy="76200"/>
          </a:xfrm>
          <a:prstGeom prst="rect">
            <a:avLst/>
          </a:prstGeom>
        </p:spPr>
      </p:pic>
      <p:sp>
        <p:nvSpPr>
          <p:cNvPr id="238" name="textbox 238"/>
          <p:cNvSpPr/>
          <p:nvPr/>
        </p:nvSpPr>
        <p:spPr>
          <a:xfrm>
            <a:off x="267212" y="317885"/>
            <a:ext cx="473709" cy="335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2700" b="1" kern="0" spc="-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0" name="textbox 240"/>
          <p:cNvSpPr/>
          <p:nvPr/>
        </p:nvSpPr>
        <p:spPr>
          <a:xfrm>
            <a:off x="246525" y="6912968"/>
            <a:ext cx="775334" cy="142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000" b="1" kern="0" spc="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Configuration</a:t>
            </a:r>
            <a:endParaRPr sz="1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613_1*i*1"/>
  <p:tag name="KSO_WM_TEMPLATE_CATEGORY" val="diagram"/>
  <p:tag name="KSO_WM_TEMPLATE_INDEX" val="20212613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C_AREA_ID" val="c6a88e7c647b40da9d2a9ea408a6992d"/>
  <p:tag name="KSO_WM_CHIP_GROUPID" val="5e9e67a873d2384101fd9d19"/>
  <p:tag name="KSO_WM_CHIP_XID" val="5e9e67a873d2384101fd9d1a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760"/>
  <p:tag name="KSO_WM_TEMPLATE_ASSEMBLE_XID" val="60656f524054ed1e2fb807c9"/>
  <p:tag name="KSO_WM_TEMPLATE_ASSEMBLE_GROUPID" val="60656f524054ed1e2fb807c9"/>
</p:tagLst>
</file>

<file path=ppt/tags/tag2.xml><?xml version="1.0" encoding="utf-8"?>
<p:tagLst xmlns:p="http://schemas.openxmlformats.org/presentationml/2006/main">
  <p:tag name="KSO_WM_UNIT_VALUE" val="1565*177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613_1*d*1"/>
  <p:tag name="KSO_WM_TEMPLATE_CATEGORY" val="diagram"/>
  <p:tag name="KSO_WM_TEMPLATE_INDEX" val="2021261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877e475ae2944899edc72afa19647b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b8b36cdbd36c42279016bd5a1724dce4"/>
  <p:tag name="KSO_WM_TEMPLATE_ASSEMBLE_XID" val="60656f524054ed1e2fb807c9"/>
  <p:tag name="KSO_WM_TEMPLATE_ASSEMBLE_GROUPID" val="60656f524054ed1e2fb807c9"/>
</p:tagLst>
</file>

<file path=ppt/tags/tag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13_1*f*1"/>
  <p:tag name="KSO_WM_TEMPLATE_CATEGORY" val="diagram"/>
  <p:tag name="KSO_WM_TEMPLATE_INDEX" val="2021261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0"/>
  <p:tag name="KSO_WM_UNIT_SHOW_EDIT_AREA_INDICATION" val="1"/>
  <p:tag name="KSO_WM_CHIP_GROUPID" val="5e6b05596848fb12bee65ac8"/>
  <p:tag name="KSO_WM_CHIP_XID" val="5e6b05596848fb12bee65aca"/>
  <p:tag name="KSO_WM_UNIT_DEC_AREA_ID" val="77af5ced8d23445f9fe639b3521b952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4cf5f5bd13c43c689e8c1a2d4321e6d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c9"/>
  <p:tag name="KSO_WM_TEMPLATE_ASSEMBLE_GROUPID" val="60656f524054ed1e2fb807c9"/>
</p:tagLst>
</file>

<file path=ppt/tags/tag4.xml><?xml version="1.0" encoding="utf-8"?>
<p:tagLst xmlns:p="http://schemas.openxmlformats.org/presentationml/2006/main">
  <p:tag name="KSO_WM_UNIT_PLACING_PICTURE_USER_VIEWPORT" val="{&quot;height&quot;:1756.8,&quot;width&quot;:1689.5984251968503}"/>
  <p:tag name="KSO_WM_UNIT_TYPE" val="j"/>
</p:tagLst>
</file>

<file path=ppt/tags/tag5.xml><?xml version="1.0" encoding="utf-8"?>
<p:tagLst xmlns:p="http://schemas.openxmlformats.org/presentationml/2006/main">
  <p:tag name="KSO_WM_UNIT_PLACING_PICTURE_USER_VIEWPORT" val="{&quot;height&quot;:1514.3984251968504,&quot;width&quot;:5311.198425196851}"/>
  <p:tag name="KSO_WM_UNIT_TYPE" val="j"/>
</p:tagLst>
</file>

<file path=ppt/tags/tag6.xml><?xml version="1.0" encoding="utf-8"?>
<p:tagLst xmlns:p="http://schemas.openxmlformats.org/presentationml/2006/main">
  <p:tag name="KSO_WM_BEAUTIFY_FLAG" val="#wm#"/>
  <p:tag name="KSO_WM_TEMPLATE_CATEGORY" val="diagram"/>
  <p:tag name="KSO_WM_TEMPLATE_INDEX" val="20212613"/>
  <p:tag name="KSO_WM_SLIDE_BACKGROUND" val="[&quot;general&quot;]"/>
  <p:tag name="KSO_WM_SLIDE_RATIO" val="1.777778"/>
  <p:tag name="KSO_WM_CHIP_INFOS" val="{&quot;layout_type&quot;:&quot;leftright&quot;,&quot;layout_feature&quot;:2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9e67a873d2384101fd9d1a"/>
  <p:tag name="KSO_WM_CHIP_FILLPROP" val="[[{&quot;fill_id&quot;:&quot;83c6f90f2a65445e88db22bc87285fe3&quot;,&quot;fill_align&quot;:&quot;cm&quot;,&quot;text_align&quot;:&quot;cm&quot;,&quot;text_direction&quot;:&quot;horizontal&quot;,&quot;chip_types&quot;:[&quot;picture&quot;]},{&quot;fill_id&quot;:&quot;2aad5fb2c66240c89b929412c4a6b652&quot;,&quot;fill_align&quot;:&quot;cm&quot;,&quot;text_align&quot;:&quot;lm&quot;,&quot;text_direction&quot;:&quot;horizontal&quot;,&quot;chip_types&quot;:[&quot;text&quot;,&quot;header&quot;]}]]"/>
  <p:tag name="KSO_WM_SLIDE_ID" val="diagram2021261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59*444"/>
  <p:tag name="KSO_WM_SLIDE_POSITION" val="0*47"/>
  <p:tag name="KSO_WM_TAG_VERSION" val="1.0"/>
  <p:tag name="KSO_WM_SLIDE_LAYOUT" val="d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39:56&quot;,&quot;maxSize&quot;:{&quot;size1&quot;:88.9},&quot;minSize&quot;:{&quot;size1&quot;:88.9},&quot;normalSize&quot;:{&quot;size1&quot;:88.9},&quot;subLayout&quot;:[{&quot;id&quot;:&quot;2021-04-01T15:39:56&quot;,&quot;margin&quot;:{&quot;bottom&quot;:4.278517246246338,&quot;left&quot;:1.4287500381469727,&quot;right&quot;:10.239187240600586,&quot;top&quot;:7.33542537689209},&quot;type&quot;:0},{&quot;id&quot;:&quot;2021-04-01T15:39:56&quot;,&quot;type&quot;:0}],&quot;type&quot;:0}"/>
  <p:tag name="KSO_WM_SLIDE_CAN_ADD_NAVIGATION" val="1"/>
  <p:tag name="KSO_WM_CHIP_GROUPID" val="5e9e67a873d2384101fd9d19"/>
  <p:tag name="KSO_WM_SLIDE_BK_DARK_LIGHT" val="2"/>
  <p:tag name="KSO_WM_SLIDE_BACKGROUND_TYPE" val="general"/>
  <p:tag name="KSO_WM_SLIDE_SUPPORT_FEATURE_TYPE" val="0"/>
  <p:tag name="KSO_WM_TEMPLATE_ASSEMBLE_XID" val="60656f524054ed1e2fb807c9"/>
  <p:tag name="KSO_WM_TEMPLATE_ASSEMBLE_GROUPID" val="60656f524054ed1e2fb807c9"/>
</p:tagLst>
</file>

<file path=ppt/tags/tag7.xml><?xml version="1.0" encoding="utf-8"?>
<p:tagLst xmlns:p="http://schemas.openxmlformats.org/presentationml/2006/main">
  <p:tag name="KSO_WM_UNIT_PLACING_PICTURE_USER_VIEWPORT" val="{&quot;height&quot;:1135.2,&quot;width&quot;:3979.19842519685}"/>
</p:tagLst>
</file>

<file path=ppt/tags/tag8.xml><?xml version="1.0" encoding="utf-8"?>
<p:tagLst xmlns:p="http://schemas.openxmlformats.org/presentationml/2006/main">
  <p:tag name="KSO_WM_UNIT_PLACING_PICTURE_USER_VIEWPORT" val="{&quot;height&quot;:3445,&quot;width&quot;:4259}"/>
</p:tagLst>
</file>

<file path=ppt/tags/tag9.xml><?xml version="1.0" encoding="utf-8"?>
<p:tagLst xmlns:p="http://schemas.openxmlformats.org/presentationml/2006/main">
  <p:tag name="KSO_WM_UNIT_PLACING_PICTURE_USER_VIEWPORT" val="{&quot;height&quot;:3162,&quot;width&quot;:9366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7815</Words>
  <Application>WPS 演示</Application>
  <PresentationFormat/>
  <Paragraphs>699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Arial</vt:lpstr>
      <vt:lpstr>微软雅黑</vt:lpstr>
      <vt:lpstr>Segoe UI</vt:lpstr>
      <vt:lpstr>Wingdings</vt:lpstr>
      <vt:lpstr>Calibri</vt:lpstr>
      <vt:lpstr>Microsoft JhengHei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SEAHONEST</cp:lastModifiedBy>
  <cp:revision>5</cp:revision>
  <dcterms:created xsi:type="dcterms:W3CDTF">2025-09-15T02:49:00Z</dcterms:created>
  <dcterms:modified xsi:type="dcterms:W3CDTF">2026-04-08T02:28:13Z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wqlLaW5nc29mdCBQREYgdG8gV1BTIDExMA</vt:lpwstr>
  </property>
  <property fmtid="{D5CDD505-2E9C-101B-9397-08002B2CF9AE}" pid="3" name="Created">
    <vt:filetime>2025-09-16T02:40:03Z</vt:filetime>
  </property>
  <property fmtid="{D5CDD505-2E9C-101B-9397-08002B2CF9AE}" pid="4" name="ICV">
    <vt:lpwstr>2523819FA4084F8C9930E9C154A6C7F9_12</vt:lpwstr>
  </property>
  <property fmtid="{D5CDD505-2E9C-101B-9397-08002B2CF9AE}" pid="5" name="KSOProductBuildVer">
    <vt:lpwstr>2052-12.1.0.25225</vt:lpwstr>
  </property>
</Properties>
</file>